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70" r:id="rId3"/>
    <p:sldId id="262" r:id="rId5"/>
    <p:sldId id="263" r:id="rId6"/>
    <p:sldId id="264" r:id="rId7"/>
    <p:sldId id="266" r:id="rId8"/>
    <p:sldId id="271" r:id="rId9"/>
    <p:sldId id="267" r:id="rId10"/>
    <p:sldId id="268" r:id="rId11"/>
    <p:sldId id="269" r:id="rId12"/>
  </p:sldIdLst>
  <p:sldSz cx="12192000" cy="6858000"/>
  <p:notesSz cx="6858000" cy="9144000"/>
  <p:defaultText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9309" autoAdjust="0"/>
  </p:normalViewPr>
  <p:slideViewPr>
    <p:cSldViewPr snapToGrid="0">
      <p:cViewPr varScale="1">
        <p:scale>
          <a:sx n="83" d="100"/>
          <a:sy n="83" d="100"/>
        </p:scale>
        <p:origin x="73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876D06-66D8-4F15-B771-2BBE2F0F8E25}" type="datetimeFigureOut">
              <a:rPr lang="en-IN" smtClean="0"/>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527C97-FB3E-48FA-AE0E-3C9B15957D39}" type="slidenum">
              <a:rPr lang="en-IN" smtClean="0"/>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Welcome to</a:t>
            </a:r>
            <a:r>
              <a:rPr lang="en-IN" baseline="0" dirty="0"/>
              <a:t> the second part of chapter 11 </a:t>
            </a:r>
            <a:endParaRPr lang="en-IN" baseline="0" dirty="0"/>
          </a:p>
          <a:p>
            <a:r>
              <a:rPr lang="en-IN" baseline="0" dirty="0"/>
              <a:t>Topic that we will </a:t>
            </a:r>
            <a:r>
              <a:rPr lang="en-IN" baseline="0"/>
              <a:t>cover is </a:t>
            </a:r>
            <a:r>
              <a:rPr lang="en-IN" baseline="0" dirty="0"/>
              <a:t>:</a:t>
            </a:r>
            <a:endParaRPr lang="en-IN" baseline="0" dirty="0"/>
          </a:p>
          <a:p>
            <a:r>
              <a:rPr lang="en-US" dirty="0"/>
              <a:t>power of accommodation</a:t>
            </a:r>
            <a:endParaRPr lang="en-IN" dirty="0"/>
          </a:p>
        </p:txBody>
      </p:sp>
      <p:sp>
        <p:nvSpPr>
          <p:cNvPr id="4" name="Slide Number Placeholder 3"/>
          <p:cNvSpPr>
            <a:spLocks noGrp="1"/>
          </p:cNvSpPr>
          <p:nvPr>
            <p:ph type="sldNum" sz="quarter" idx="10"/>
          </p:nvPr>
        </p:nvSpPr>
        <p:spPr/>
        <p:txBody>
          <a:bodyPr/>
          <a:lstStyle/>
          <a:p>
            <a:fld id="{57527C97-FB3E-48FA-AE0E-3C9B15957D39}" type="slidenum">
              <a:rPr lang="en-IN" smtClean="0"/>
            </a:fld>
            <a:endParaRPr lang="en-I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dirty="0"/>
              <a:t>adjusting curvature so as to change the focal length so that the inverted image formed on the retina is perfect is done by the ciliary muscles</a:t>
            </a:r>
            <a:endParaRPr lang="en-IN" dirty="0"/>
          </a:p>
          <a:p>
            <a:pPr marL="0" marR="0" lvl="0" indent="0" algn="l" defTabSz="914400" rtl="0" eaLnBrk="1" fontAlgn="auto" latinLnBrk="0" hangingPunct="1">
              <a:lnSpc>
                <a:spcPct val="100000"/>
              </a:lnSpc>
              <a:spcBef>
                <a:spcPts val="0"/>
              </a:spcBef>
              <a:spcAft>
                <a:spcPts val="0"/>
              </a:spcAft>
              <a:buClrTx/>
              <a:buSzTx/>
              <a:buFontTx/>
              <a:buNone/>
              <a:defRPr/>
            </a:pPr>
            <a:endParaRPr lang="en-IN" dirty="0"/>
          </a:p>
          <a:p>
            <a:pPr marL="0" marR="0" lvl="0" indent="0" algn="l" defTabSz="914400" rtl="0" eaLnBrk="1" fontAlgn="auto" latinLnBrk="0" hangingPunct="1">
              <a:lnSpc>
                <a:spcPct val="100000"/>
              </a:lnSpc>
              <a:spcBef>
                <a:spcPts val="0"/>
              </a:spcBef>
              <a:spcAft>
                <a:spcPts val="0"/>
              </a:spcAft>
              <a:buClrTx/>
              <a:buSzTx/>
              <a:buFontTx/>
              <a:buNone/>
              <a:defRPr/>
            </a:pPr>
            <a:r>
              <a:rPr lang="en-US" dirty="0"/>
              <a:t>When the muscles are relaxed, the lens becomes thin. Thus, its focal length increases.  This enables us to see distant objects clearly</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dirty="0"/>
              <a:t>the ciliary muscles contract. This increases the curvature of the eye lens. The eye lens then becomes thicker. Consequently, the focal length of the eye lens decreases.  This enables us to see nearby objects clearly. </a:t>
            </a:r>
            <a:endParaRPr lang="en-IN"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IN" dirty="0"/>
          </a:p>
          <a:p>
            <a:r>
              <a:rPr lang="en-US" dirty="0"/>
              <a:t> </a:t>
            </a:r>
            <a:endParaRPr lang="en-US" dirty="0"/>
          </a:p>
          <a:p>
            <a:endParaRPr lang="en-US" dirty="0"/>
          </a:p>
          <a:p>
            <a:endParaRPr lang="en-US" dirty="0"/>
          </a:p>
          <a:p>
            <a:r>
              <a:rPr lang="en-US" dirty="0"/>
              <a:t>You may note here a normal eye can see objects clearly that are between 25 cm and infinity. </a:t>
            </a:r>
            <a:endParaRPr lang="en-US" dirty="0"/>
          </a:p>
          <a:p>
            <a:r>
              <a:rPr lang="en-US" dirty="0"/>
              <a:t>the crystalline lens of people at old age becomes milky and cloudy. This condition is called cataract. This causes partial or complete loss of vision. It is possible to restore vision through a cataract surgery.</a:t>
            </a:r>
            <a:endParaRPr lang="en-IN" dirty="0"/>
          </a:p>
        </p:txBody>
      </p:sp>
      <p:sp>
        <p:nvSpPr>
          <p:cNvPr id="4" name="Slide Number Placeholder 3"/>
          <p:cNvSpPr>
            <a:spLocks noGrp="1"/>
          </p:cNvSpPr>
          <p:nvPr>
            <p:ph type="sldNum" sz="quarter" idx="10"/>
          </p:nvPr>
        </p:nvSpPr>
        <p:spPr/>
        <p:txBody>
          <a:bodyPr/>
          <a:lstStyle/>
          <a:p>
            <a:fld id="{57527C97-FB3E-48FA-AE0E-3C9B15957D39}" type="slidenum">
              <a:rPr lang="en-IN" smtClean="0"/>
            </a:fld>
            <a:endParaRPr lang="en-IN"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dirty="0"/>
              <a:t>When a person looses power of accommodation he cant see objects  distinctly and comfortably.</a:t>
            </a:r>
            <a:r>
              <a:rPr lang="en-US" dirty="0"/>
              <a:t>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dirty="0"/>
              <a:t>The vision becomes blurred due to the refractive defects of the eye</a:t>
            </a:r>
            <a:endParaRPr lang="en-US" dirty="0"/>
          </a:p>
          <a:p>
            <a:endParaRPr lang="en-IN" dirty="0"/>
          </a:p>
        </p:txBody>
      </p:sp>
      <p:sp>
        <p:nvSpPr>
          <p:cNvPr id="4" name="Slide Number Placeholder 3"/>
          <p:cNvSpPr>
            <a:spLocks noGrp="1"/>
          </p:cNvSpPr>
          <p:nvPr>
            <p:ph type="sldNum" sz="quarter" idx="10"/>
          </p:nvPr>
        </p:nvSpPr>
        <p:spPr/>
        <p:txBody>
          <a:bodyPr/>
          <a:lstStyle/>
          <a:p>
            <a:fld id="{57527C97-FB3E-48FA-AE0E-3C9B15957D39}" type="slidenum">
              <a:rPr lang="en-IN" smtClean="0"/>
            </a:fld>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Myopia is also known as near-sightedness.</a:t>
            </a:r>
            <a:endParaRPr lang="en-US" dirty="0"/>
          </a:p>
          <a:p>
            <a:r>
              <a:rPr lang="en-US" dirty="0"/>
              <a:t> A person with myopia can see nearby objects clearly but cannot see distant objects distinctly. </a:t>
            </a:r>
            <a:endParaRPr lang="en-US" dirty="0"/>
          </a:p>
          <a:p>
            <a:r>
              <a:rPr lang="en-US" dirty="0"/>
              <a:t>A person with this defect has the far point nearer than infinity.</a:t>
            </a:r>
            <a:endParaRPr lang="en-US" dirty="0"/>
          </a:p>
          <a:p>
            <a:r>
              <a:rPr lang="en-US" dirty="0"/>
              <a:t> </a:t>
            </a:r>
            <a:endParaRPr lang="en-US" dirty="0"/>
          </a:p>
          <a:p>
            <a:endParaRPr lang="en-US" dirty="0"/>
          </a:p>
          <a:p>
            <a:r>
              <a:rPr lang="en-US" dirty="0"/>
              <a:t>The</a:t>
            </a:r>
            <a:r>
              <a:rPr lang="en-US" baseline="0" dirty="0"/>
              <a:t> Animation:</a:t>
            </a:r>
            <a:endParaRPr lang="en-US" baseline="0" dirty="0"/>
          </a:p>
          <a:p>
            <a:r>
              <a:rPr lang="en-US" baseline="0" dirty="0"/>
              <a:t>The light travels through lens and is suppose to fall on retina but instead of that happening the light rays converge before the retina wall.</a:t>
            </a:r>
            <a:endParaRPr lang="en-US" baseline="0" dirty="0"/>
          </a:p>
          <a:p>
            <a:r>
              <a:rPr lang="en-US" baseline="0" dirty="0"/>
              <a:t> this might happen due to the length of curvature wall has increased.</a:t>
            </a:r>
            <a:endParaRPr lang="en-US" dirty="0"/>
          </a:p>
          <a:p>
            <a:endParaRPr lang="en-IN" dirty="0"/>
          </a:p>
        </p:txBody>
      </p:sp>
      <p:sp>
        <p:nvSpPr>
          <p:cNvPr id="4" name="Slide Number Placeholder 3"/>
          <p:cNvSpPr>
            <a:spLocks noGrp="1"/>
          </p:cNvSpPr>
          <p:nvPr>
            <p:ph type="sldNum" sz="quarter" idx="10"/>
          </p:nvPr>
        </p:nvSpPr>
        <p:spPr/>
        <p:txBody>
          <a:bodyPr/>
          <a:lstStyle/>
          <a:p>
            <a:fld id="{57527C97-FB3E-48FA-AE0E-3C9B15957D39}" type="slidenum">
              <a:rPr lang="en-IN" smtClean="0"/>
            </a:fld>
            <a:endParaRPr lang="en-I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Myopia</a:t>
            </a:r>
            <a:r>
              <a:rPr lang="en-US" sz="1200" b="0" i="0" kern="1200" dirty="0">
                <a:solidFill>
                  <a:schemeClr val="tx1"/>
                </a:solidFill>
                <a:effectLst/>
                <a:latin typeface="+mn-lt"/>
                <a:ea typeface="+mn-ea"/>
                <a:cs typeface="+mn-cs"/>
              </a:rPr>
              <a:t> can be corrected with eyeglasses , contact lenses or refractive surgery. Depending on the degree of your </a:t>
            </a:r>
            <a:r>
              <a:rPr lang="en-US" sz="1200" b="1" i="0" kern="1200" dirty="0">
                <a:solidFill>
                  <a:schemeClr val="tx1"/>
                </a:solidFill>
                <a:effectLst/>
                <a:latin typeface="+mn-lt"/>
                <a:ea typeface="+mn-ea"/>
                <a:cs typeface="+mn-cs"/>
              </a:rPr>
              <a:t>myopia</a:t>
            </a:r>
            <a:r>
              <a:rPr lang="en-US" sz="1200" b="0" i="0" kern="1200" dirty="0">
                <a:solidFill>
                  <a:schemeClr val="tx1"/>
                </a:solidFill>
                <a:effectLst/>
                <a:latin typeface="+mn-lt"/>
                <a:ea typeface="+mn-ea"/>
                <a:cs typeface="+mn-cs"/>
              </a:rPr>
              <a:t>, you may need to wear your glasses or contact lenses all the time or only when you need very clear distance vision</a:t>
            </a:r>
            <a:endParaRPr lang="en-US" sz="1200" b="0" i="0" kern="1200" dirty="0">
              <a:solidFill>
                <a:schemeClr val="tx1"/>
              </a:solidFill>
              <a:effectLst/>
              <a:latin typeface="+mn-lt"/>
              <a:ea typeface="+mn-ea"/>
              <a:cs typeface="+mn-cs"/>
            </a:endParaRPr>
          </a:p>
          <a:p>
            <a:r>
              <a:rPr lang="en-IN" sz="1200" b="1" i="0" kern="1200" dirty="0">
                <a:solidFill>
                  <a:schemeClr val="tx1"/>
                </a:solidFill>
                <a:effectLst/>
                <a:latin typeface="+mn-lt"/>
                <a:ea typeface="+mn-ea"/>
                <a:cs typeface="+mn-cs"/>
              </a:rPr>
              <a:t>Treatments that</a:t>
            </a:r>
            <a:r>
              <a:rPr lang="en-IN" sz="1200" b="1" i="0" kern="1200" baseline="0" dirty="0">
                <a:solidFill>
                  <a:schemeClr val="tx1"/>
                </a:solidFill>
                <a:effectLst/>
                <a:latin typeface="+mn-lt"/>
                <a:ea typeface="+mn-ea"/>
                <a:cs typeface="+mn-cs"/>
              </a:rPr>
              <a:t> can be given</a:t>
            </a:r>
            <a:r>
              <a:rPr lang="en-IN" sz="1200" b="1" i="0" kern="1200" dirty="0">
                <a:solidFill>
                  <a:schemeClr val="tx1"/>
                </a:solidFill>
                <a:effectLst/>
                <a:latin typeface="+mn-lt"/>
                <a:ea typeface="+mn-ea"/>
                <a:cs typeface="+mn-cs"/>
              </a:rPr>
              <a:t>: </a:t>
            </a:r>
            <a:r>
              <a:rPr lang="en-IN" sz="1200" b="0" i="0" kern="1200" dirty="0">
                <a:solidFill>
                  <a:schemeClr val="tx1"/>
                </a:solidFill>
                <a:effectLst/>
                <a:latin typeface="+mn-lt"/>
                <a:ea typeface="+mn-ea"/>
                <a:cs typeface="+mn-cs"/>
              </a:rPr>
              <a:t>Refractive surgery; Glasses; Contact lens</a:t>
            </a:r>
            <a:endParaRPr lang="en-IN" dirty="0"/>
          </a:p>
        </p:txBody>
      </p:sp>
      <p:sp>
        <p:nvSpPr>
          <p:cNvPr id="4" name="Slide Number Placeholder 3"/>
          <p:cNvSpPr>
            <a:spLocks noGrp="1"/>
          </p:cNvSpPr>
          <p:nvPr>
            <p:ph type="sldNum" sz="quarter" idx="10"/>
          </p:nvPr>
        </p:nvSpPr>
        <p:spPr/>
        <p:txBody>
          <a:bodyPr/>
          <a:lstStyle/>
          <a:p>
            <a:fld id="{57527C97-FB3E-48FA-AE0E-3C9B15957D39}" type="slidenum">
              <a:rPr lang="en-IN" smtClean="0"/>
            </a:fld>
            <a:endParaRPr lang="en-IN"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Hypermetropia is also known as far-sightedness</a:t>
            </a:r>
            <a:endParaRPr lang="en-US" dirty="0"/>
          </a:p>
          <a:p>
            <a:endParaRPr lang="en-US" dirty="0"/>
          </a:p>
          <a:p>
            <a:r>
              <a:rPr lang="en-US" dirty="0"/>
              <a:t>A person with hypermetropia can see distant objects clearly but cannot see nearby objects distinctly.</a:t>
            </a:r>
            <a:endParaRPr lang="en-US" dirty="0"/>
          </a:p>
          <a:p>
            <a:endParaRPr lang="en-US" dirty="0"/>
          </a:p>
          <a:p>
            <a:r>
              <a:rPr lang="en-US" dirty="0"/>
              <a:t>The near point, for the person, is farther away from the normal near point (25 cm). Such a person has to keep</a:t>
            </a:r>
            <a:endParaRPr lang="en-US" dirty="0"/>
          </a:p>
          <a:p>
            <a:r>
              <a:rPr lang="en-US" dirty="0"/>
              <a:t> a reading material much beyond 25 cm from the eye for comfortable reading.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dirty="0"/>
              <a:t>This is because the light rays from a close by object are focused at a point behind the retina. This defect arises either because the focal length of the eye lens is too long, or the eyeball has become too small.</a:t>
            </a:r>
            <a:endParaRPr lang="en-US" dirty="0"/>
          </a:p>
          <a:p>
            <a:endParaRPr lang="en-US" dirty="0"/>
          </a:p>
          <a:p>
            <a:endParaRPr lang="en-IN" dirty="0"/>
          </a:p>
        </p:txBody>
      </p:sp>
      <p:sp>
        <p:nvSpPr>
          <p:cNvPr id="4" name="Slide Number Placeholder 3"/>
          <p:cNvSpPr>
            <a:spLocks noGrp="1"/>
          </p:cNvSpPr>
          <p:nvPr>
            <p:ph type="sldNum" sz="quarter" idx="10"/>
          </p:nvPr>
        </p:nvSpPr>
        <p:spPr/>
        <p:txBody>
          <a:bodyPr/>
          <a:lstStyle/>
          <a:p>
            <a:fld id="{57527C97-FB3E-48FA-AE0E-3C9B15957D39}" type="slidenum">
              <a:rPr lang="en-IN" smtClean="0"/>
            </a:fld>
            <a:endParaRPr lang="en-I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dirty="0"/>
              <a:t>This is because the light rays from a close by object are focused at a point behind the retina.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dirty="0"/>
              <a:t>This defect arises either because the focal length of the eye lens is too long, or the eyeball has become too small.</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sz="1200" b="1" i="0" kern="1200" dirty="0">
                <a:solidFill>
                  <a:schemeClr val="tx1"/>
                </a:solidFill>
                <a:effectLst/>
                <a:latin typeface="+mn-lt"/>
                <a:ea typeface="+mn-ea"/>
                <a:cs typeface="+mn-cs"/>
              </a:rPr>
              <a:t>Farsightedness</a:t>
            </a:r>
            <a:r>
              <a:rPr lang="en-US" sz="1200" b="0" i="0" kern="1200" dirty="0">
                <a:solidFill>
                  <a:schemeClr val="tx1"/>
                </a:solidFill>
                <a:effectLst/>
                <a:latin typeface="+mn-lt"/>
                <a:ea typeface="+mn-ea"/>
                <a:cs typeface="+mn-cs"/>
              </a:rPr>
              <a:t> can be corrected with glasses or contact lenses to change the way light rays bend into the eyes. If your glasses or contact lens prescription begins with plus numbers, like +2.50, you are farsighted.</a:t>
            </a:r>
            <a:endParaRPr lang="en-US" dirty="0"/>
          </a:p>
          <a:p>
            <a:endParaRPr lang="en-IN" dirty="0"/>
          </a:p>
        </p:txBody>
      </p:sp>
      <p:sp>
        <p:nvSpPr>
          <p:cNvPr id="4" name="Slide Number Placeholder 3"/>
          <p:cNvSpPr>
            <a:spLocks noGrp="1"/>
          </p:cNvSpPr>
          <p:nvPr>
            <p:ph type="sldNum" sz="quarter" idx="10"/>
          </p:nvPr>
        </p:nvSpPr>
        <p:spPr/>
        <p:txBody>
          <a:bodyPr/>
          <a:lstStyle/>
          <a:p>
            <a:fld id="{57527C97-FB3E-48FA-AE0E-3C9B15957D39}" type="slidenum">
              <a:rPr lang="en-IN" smtClean="0"/>
            </a:fld>
            <a:endParaRPr lang="en-I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dirty="0"/>
              <a:t> For most people, the near point gradually recedes away. They find it difficult to see nearby objects comfortably and distinctly without corrective eye-glasses.  This defect is called Presbyopia</a:t>
            </a:r>
            <a:endParaRPr lang="en-US" sz="1200" dirty="0"/>
          </a:p>
          <a:p>
            <a:pPr marL="0" marR="0" lvl="0" indent="0" algn="l" defTabSz="914400" rtl="0" eaLnBrk="1" fontAlgn="auto" latinLnBrk="0" hangingPunct="1">
              <a:lnSpc>
                <a:spcPct val="100000"/>
              </a:lnSpc>
              <a:spcBef>
                <a:spcPts val="0"/>
              </a:spcBef>
              <a:spcAft>
                <a:spcPts val="0"/>
              </a:spcAft>
              <a:buClrTx/>
              <a:buSzTx/>
              <a:buFontTx/>
              <a:buNone/>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defRPr/>
            </a:pPr>
            <a:r>
              <a:rPr lang="en-US" sz="1200" dirty="0"/>
              <a:t>It arises due to the gradual weakening of the ciliary muscles and diminishing flexibility of the eye lens</a:t>
            </a:r>
            <a:endParaRPr lang="en-US" sz="1200" dirty="0"/>
          </a:p>
          <a:p>
            <a:endParaRPr lang="en-IN" dirty="0"/>
          </a:p>
          <a:p>
            <a:pPr marL="0" marR="0" lvl="0" indent="0" algn="l" defTabSz="914400" rtl="0" eaLnBrk="1" fontAlgn="auto" latinLnBrk="0" hangingPunct="1">
              <a:lnSpc>
                <a:spcPct val="100000"/>
              </a:lnSpc>
              <a:spcBef>
                <a:spcPts val="0"/>
              </a:spcBef>
              <a:spcAft>
                <a:spcPts val="0"/>
              </a:spcAft>
              <a:buClrTx/>
              <a:buSzTx/>
              <a:buFontTx/>
              <a:buNone/>
              <a:defRPr/>
            </a:pPr>
            <a:r>
              <a:rPr lang="en-US" sz="1200" dirty="0"/>
              <a:t> Sometimes, a person may suffer from both myopia and </a:t>
            </a:r>
            <a:r>
              <a:rPr lang="en-US" sz="1200" dirty="0" err="1"/>
              <a:t>hypermetropia</a:t>
            </a:r>
            <a:r>
              <a:rPr lang="en-US" sz="1200" dirty="0"/>
              <a:t>.  Such people often require bi-focal lenses. A common type of bi-focal lenses consists of both concave and convex lenses. The upper portion consists of a concave lens. It facilitates distant vision. The lower part is a convex lens.  It facilitates near vision.  </a:t>
            </a:r>
            <a:endParaRPr lang="en-US" sz="1200" dirty="0"/>
          </a:p>
          <a:p>
            <a:endParaRPr lang="en-IN" dirty="0"/>
          </a:p>
        </p:txBody>
      </p:sp>
      <p:sp>
        <p:nvSpPr>
          <p:cNvPr id="4" name="Slide Number Placeholder 3"/>
          <p:cNvSpPr>
            <a:spLocks noGrp="1"/>
          </p:cNvSpPr>
          <p:nvPr>
            <p:ph type="sldNum" sz="quarter" idx="10"/>
          </p:nvPr>
        </p:nvSpPr>
        <p:spPr/>
        <p:txBody>
          <a:bodyPr/>
          <a:lstStyle/>
          <a:p>
            <a:fld id="{57527C97-FB3E-48FA-AE0E-3C9B15957D39}"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descr="Stack of books"/>
          <p:cNvGrpSpPr/>
          <p:nvPr/>
        </p:nvGrpSpPr>
        <p:grpSpPr>
          <a:xfrm>
            <a:off x="0" y="0"/>
            <a:ext cx="12193747" cy="6858000"/>
            <a:chOff x="0" y="0"/>
            <a:chExt cx="12190572" cy="6858000"/>
          </a:xfrm>
        </p:grpSpPr>
        <p:sp>
          <p:nvSpPr>
            <p:cNvPr id="13" name="Rectangle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dirty="0"/>
            </a:p>
          </p:txBody>
        </p:sp>
        <p:grpSp>
          <p:nvGrpSpPr>
            <p:cNvPr id="12" name="Group 11"/>
            <p:cNvGrpSpPr/>
            <p:nvPr/>
          </p:nvGrpSpPr>
          <p:grpSpPr>
            <a:xfrm>
              <a:off x="0" y="0"/>
              <a:ext cx="4726044" cy="6858000"/>
              <a:chOff x="0" y="0"/>
              <a:chExt cx="4726044" cy="6858000"/>
            </a:xfrm>
          </p:grpSpPr>
          <p:pic>
            <p:nvPicPr>
              <p:cNvPr id="9" name="Picture 8"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angle 9"/>
              <p:cNvSpPr/>
              <p:nvPr/>
            </p:nvSpPr>
            <p:spPr>
              <a:xfrm>
                <a:off x="4588884"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grpSp>
      </p:grpSp>
      <p:sp>
        <p:nvSpPr>
          <p:cNvPr id="2" name="Title 1"/>
          <p:cNvSpPr>
            <a:spLocks noGrp="1"/>
          </p:cNvSpPr>
          <p:nvPr>
            <p:ph type="ctrTitle"/>
          </p:nvPr>
        </p:nvSpPr>
        <p:spPr>
          <a:xfrm>
            <a:off x="4880617" y="1498602"/>
            <a:ext cx="7010400"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3" name="Subtitle 2"/>
          <p:cNvSpPr>
            <a:spLocks noGrp="1"/>
          </p:cNvSpPr>
          <p:nvPr>
            <p:ph type="subTitle" idx="1"/>
          </p:nvPr>
        </p:nvSpPr>
        <p:spPr>
          <a:xfrm>
            <a:off x="4880617" y="4927600"/>
            <a:ext cx="7010400"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5" name="Date Placeholder 4"/>
          <p:cNvSpPr>
            <a:spLocks noGrp="1"/>
          </p:cNvSpPr>
          <p:nvPr>
            <p:ph type="dt" sz="half" idx="10"/>
          </p:nvPr>
        </p:nvSpPr>
        <p:spPr/>
        <p:txBody>
          <a:bodyPr/>
          <a:lstStyle/>
          <a:p>
            <a:fld id="{B61BEF0D-F0BB-DE4B-95CE-6DB70DBA9567}" type="datetimeFigureOut">
              <a:rPr lang="en-US" smtClean="0"/>
            </a:fld>
            <a:endParaRPr lang="en-US" dirty="0"/>
          </a:p>
        </p:txBody>
      </p:sp>
      <p:sp>
        <p:nvSpPr>
          <p:cNvPr id="7" name="Footer Placeholder 6"/>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D57F1E4F-1CFF-5643-939E-217C01CDF565}" type="slidenum">
              <a:rPr lang="en-US" smtClean="0"/>
            </a:fld>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5200" y="274639"/>
            <a:ext cx="1422400" cy="5897561"/>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117600" y="274639"/>
            <a:ext cx="8534401" cy="5897561"/>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200">
                <a:latin typeface="Segoe Marker" panose="03080602040302020204"/>
              </a:defRPr>
            </a:lvl1pPr>
          </a:lstStyle>
          <a:p>
            <a:r>
              <a:rPr lang="en-US" dirty="0"/>
              <a:t>Click to edit Master title style</a:t>
            </a:r>
            <a:endParaRPr dirty="0"/>
          </a:p>
        </p:txBody>
      </p:sp>
      <p:sp>
        <p:nvSpPr>
          <p:cNvPr id="3" name="Content Placeholder 2"/>
          <p:cNvSpPr>
            <a:spLocks noGrp="1"/>
          </p:cNvSpPr>
          <p:nvPr>
            <p:ph idx="1"/>
          </p:nvPr>
        </p:nvSpPr>
        <p:spPr/>
        <p:txBody>
          <a:bodyPr/>
          <a:lstStyle>
            <a:lvl1pPr>
              <a:defRPr sz="3000">
                <a:latin typeface="Segoe Marker" panose="03080602040302020204"/>
              </a:defRPr>
            </a:lvl1pPr>
            <a:lvl2pPr>
              <a:defRPr sz="2000">
                <a:latin typeface="Segoe Marker" panose="03080602040302020204"/>
              </a:defRPr>
            </a:lvl2pPr>
            <a:lvl3pPr>
              <a:defRPr sz="2000">
                <a:latin typeface="Segoe Marker" panose="03080602040302020204"/>
              </a:defRPr>
            </a:lvl3pPr>
            <a:lvl4pPr>
              <a:defRPr sz="2000">
                <a:latin typeface="Segoe Marker" panose="03080602040302020204"/>
              </a:defRPr>
            </a:lvl4pPr>
            <a:lvl5pPr>
              <a:defRPr sz="2000">
                <a:latin typeface="Segoe Marker" panose="03080602040302020204"/>
              </a:defRPr>
            </a:lvl5pPr>
            <a:lvl6pPr>
              <a:defRPr/>
            </a:lvl6pPr>
            <a:lvl7pPr>
              <a:defRPr baseline="0"/>
            </a:lvl7pPr>
            <a:lvl8pPr>
              <a:defRPr baseline="0"/>
            </a:lvl8pPr>
            <a:lvl9pPr>
              <a:defRPr baseline="0"/>
            </a:lvl9p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dirty="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620" y="0"/>
            <a:ext cx="12192127" cy="6858000"/>
            <a:chOff x="1620" y="0"/>
            <a:chExt cx="12188952" cy="6858000"/>
          </a:xfrm>
        </p:grpSpPr>
        <p:sp>
          <p:nvSpPr>
            <p:cNvPr id="4" name="Rectangle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angle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dirty="0">
                <a:solidFill>
                  <a:schemeClr val="tx2"/>
                </a:solidFill>
              </a:endParaRPr>
            </a:p>
          </p:txBody>
        </p:sp>
      </p:grpSp>
      <p:pic>
        <p:nvPicPr>
          <p:cNvPr id="5" name="Picture 4"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797" y="0"/>
            <a:ext cx="4592790" cy="6858000"/>
          </a:xfrm>
          <a:prstGeom prst="rect">
            <a:avLst/>
          </a:prstGeom>
        </p:spPr>
      </p:pic>
      <p:sp>
        <p:nvSpPr>
          <p:cNvPr id="7" name="Title 1"/>
          <p:cNvSpPr>
            <a:spLocks noGrp="1"/>
          </p:cNvSpPr>
          <p:nvPr>
            <p:ph type="ctrTitle"/>
          </p:nvPr>
        </p:nvSpPr>
        <p:spPr>
          <a:xfrm>
            <a:off x="237211" y="1498602"/>
            <a:ext cx="7010400"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8" name="Subtitle 2"/>
          <p:cNvSpPr>
            <a:spLocks noGrp="1"/>
          </p:cNvSpPr>
          <p:nvPr>
            <p:ph type="subTitle" idx="1"/>
          </p:nvPr>
        </p:nvSpPr>
        <p:spPr>
          <a:xfrm>
            <a:off x="237211" y="4927600"/>
            <a:ext cx="7010400"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2" name="Date Placeholder 1"/>
          <p:cNvSpPr>
            <a:spLocks noGrp="1"/>
          </p:cNvSpPr>
          <p:nvPr>
            <p:ph type="dt" sz="half" idx="10"/>
          </p:nvPr>
        </p:nvSpPr>
        <p:spPr/>
        <p:txBody>
          <a:bodyPr/>
          <a:lstStyle/>
          <a:p>
            <a:fld id="{B61BEF0D-F0BB-DE4B-95CE-6DB70DBA9567}"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fld>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117600" y="1701800"/>
            <a:ext cx="4978400"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Content Placeholder 3"/>
          <p:cNvSpPr>
            <a:spLocks noGrp="1"/>
          </p:cNvSpPr>
          <p:nvPr>
            <p:ph sz="half" idx="2"/>
          </p:nvPr>
        </p:nvSpPr>
        <p:spPr>
          <a:xfrm>
            <a:off x="6299200" y="1701800"/>
            <a:ext cx="4978400"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Date Placeholder 4"/>
          <p:cNvSpPr>
            <a:spLocks noGrp="1"/>
          </p:cNvSpPr>
          <p:nvPr>
            <p:ph type="dt" sz="half" idx="10"/>
          </p:nvPr>
        </p:nvSpPr>
        <p:spPr/>
        <p:txBody>
          <a:bodyPr/>
          <a:lstStyle/>
          <a:p>
            <a:fld id="{B61BEF0D-F0BB-DE4B-95CE-6DB70DBA9567}"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1121665" y="1608836"/>
            <a:ext cx="4974336"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Edit Master text styles</a:t>
            </a:r>
            <a:endParaRPr lang="en-US"/>
          </a:p>
        </p:txBody>
      </p:sp>
      <p:sp>
        <p:nvSpPr>
          <p:cNvPr id="4" name="Content Placeholder 3"/>
          <p:cNvSpPr>
            <a:spLocks noGrp="1"/>
          </p:cNvSpPr>
          <p:nvPr>
            <p:ph sz="half" idx="2"/>
          </p:nvPr>
        </p:nvSpPr>
        <p:spPr>
          <a:xfrm>
            <a:off x="1117600" y="2209800"/>
            <a:ext cx="4978400"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Text Placeholder 4"/>
          <p:cNvSpPr>
            <a:spLocks noGrp="1"/>
          </p:cNvSpPr>
          <p:nvPr>
            <p:ph type="body" sz="quarter" idx="3"/>
          </p:nvPr>
        </p:nvSpPr>
        <p:spPr>
          <a:xfrm>
            <a:off x="6303264" y="1608836"/>
            <a:ext cx="4974336"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Edit Master text styles</a:t>
            </a:r>
            <a:endParaRPr lang="en-US"/>
          </a:p>
        </p:txBody>
      </p:sp>
      <p:sp>
        <p:nvSpPr>
          <p:cNvPr id="6" name="Content Placeholder 5"/>
          <p:cNvSpPr>
            <a:spLocks noGrp="1"/>
          </p:cNvSpPr>
          <p:nvPr>
            <p:ph sz="quarter" idx="4"/>
          </p:nvPr>
        </p:nvSpPr>
        <p:spPr>
          <a:xfrm>
            <a:off x="6299200" y="2209800"/>
            <a:ext cx="4978400"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7" name="Date Placeholder 6"/>
          <p:cNvSpPr>
            <a:spLocks noGrp="1"/>
          </p:cNvSpPr>
          <p:nvPr>
            <p:ph type="dt" sz="half" idx="10"/>
          </p:nvPr>
        </p:nvSpPr>
        <p:spPr/>
        <p:txBody>
          <a:bodyPr/>
          <a:lstStyle/>
          <a:p>
            <a:fld id="{B61BEF0D-F0BB-DE4B-95CE-6DB70DBA9567}"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2400" y="0"/>
            <a:ext cx="792480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dirty="0"/>
          </a:p>
        </p:txBody>
      </p:sp>
      <p:sp>
        <p:nvSpPr>
          <p:cNvPr id="2" name="Title 1"/>
          <p:cNvSpPr>
            <a:spLocks noGrp="1"/>
          </p:cNvSpPr>
          <p:nvPr>
            <p:ph type="title"/>
          </p:nvPr>
        </p:nvSpPr>
        <p:spPr>
          <a:xfrm>
            <a:off x="455731" y="1701800"/>
            <a:ext cx="3352800" cy="2844800"/>
          </a:xfrm>
        </p:spPr>
        <p:txBody>
          <a:bodyPr anchor="b">
            <a:normAutofit/>
          </a:bodyPr>
          <a:lstStyle>
            <a:lvl1pPr algn="l">
              <a:defRPr sz="2000" b="1">
                <a:effectLst/>
              </a:defRPr>
            </a:lvl1pPr>
          </a:lstStyle>
          <a:p>
            <a:r>
              <a:rPr lang="en-US"/>
              <a:t>Click to edit Master title style</a:t>
            </a:r>
            <a:endParaRPr dirty="0"/>
          </a:p>
        </p:txBody>
      </p:sp>
      <p:sp>
        <p:nvSpPr>
          <p:cNvPr id="3" name="Content Placeholder 2"/>
          <p:cNvSpPr>
            <a:spLocks noGrp="1"/>
          </p:cNvSpPr>
          <p:nvPr>
            <p:ph idx="1"/>
          </p:nvPr>
        </p:nvSpPr>
        <p:spPr>
          <a:xfrm>
            <a:off x="4470401" y="482600"/>
            <a:ext cx="6807200" cy="5892800"/>
          </a:xfrm>
        </p:spPr>
        <p:txBody>
          <a:bodyPr>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Text Placeholder 3"/>
          <p:cNvSpPr>
            <a:spLocks noGrp="1"/>
          </p:cNvSpPr>
          <p:nvPr>
            <p:ph type="body" sz="half" idx="2"/>
          </p:nvPr>
        </p:nvSpPr>
        <p:spPr>
          <a:xfrm>
            <a:off x="455731" y="4648200"/>
            <a:ext cx="3352800" cy="1727200"/>
          </a:xfrm>
        </p:spPr>
        <p:txBody>
          <a:bodyPr>
            <a:normAutofit/>
          </a:bodyPr>
          <a:lstStyle>
            <a:lvl1pPr marL="0" indent="0">
              <a:spcBef>
                <a:spcPts val="120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801" y="0"/>
            <a:ext cx="802640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dirty="0"/>
          </a:p>
        </p:txBody>
      </p:sp>
      <p:sp>
        <p:nvSpPr>
          <p:cNvPr id="2" name="Title 1"/>
          <p:cNvSpPr>
            <a:spLocks noGrp="1"/>
          </p:cNvSpPr>
          <p:nvPr>
            <p:ph type="title"/>
          </p:nvPr>
        </p:nvSpPr>
        <p:spPr>
          <a:xfrm>
            <a:off x="2438401" y="4800600"/>
            <a:ext cx="7315200" cy="762000"/>
          </a:xfrm>
        </p:spPr>
        <p:txBody>
          <a:bodyPr anchor="b">
            <a:normAutofit/>
          </a:bodyPr>
          <a:lstStyle>
            <a:lvl1pPr algn="l">
              <a:defRPr sz="2000" b="1">
                <a:effectLst/>
              </a:defRPr>
            </a:lvl1pPr>
          </a:lstStyle>
          <a:p>
            <a:r>
              <a:rPr lang="en-US"/>
              <a:t>Click to edit Master title style</a:t>
            </a:r>
            <a:endParaRPr lang="en-US"/>
          </a:p>
        </p:txBody>
      </p:sp>
      <p:sp>
        <p:nvSpPr>
          <p:cNvPr id="3" name="Picture Placeholder 2" descr="An empty placeholder to add an image. Click on the placeholder and select the image that you wish to add"/>
          <p:cNvSpPr>
            <a:spLocks noGrp="1"/>
          </p:cNvSpPr>
          <p:nvPr>
            <p:ph type="pic" idx="1"/>
          </p:nvPr>
        </p:nvSpPr>
        <p:spPr>
          <a:xfrm>
            <a:off x="2438401" y="279402"/>
            <a:ext cx="7315200" cy="4448175"/>
          </a:xfrm>
        </p:spPr>
        <p:txBody>
          <a:bodyPr>
            <a:normAutofit/>
          </a:bodyPr>
          <a:lstStyle>
            <a:lvl1pPr marL="0" indent="0">
              <a:buNone/>
              <a:defRPr sz="2800"/>
            </a:lvl1pPr>
            <a:lvl2pPr marL="609600" indent="0">
              <a:buNone/>
              <a:defRPr sz="3700"/>
            </a:lvl2pPr>
            <a:lvl3pPr marL="1219200" indent="0">
              <a:buNone/>
              <a:defRPr sz="3200"/>
            </a:lvl3pPr>
            <a:lvl4pPr marL="1828165" indent="0">
              <a:buNone/>
              <a:defRPr sz="2700"/>
            </a:lvl4pPr>
            <a:lvl5pPr marL="2437765" indent="0">
              <a:buNone/>
              <a:defRPr sz="2700"/>
            </a:lvl5pPr>
            <a:lvl6pPr marL="3047365" indent="0">
              <a:buNone/>
              <a:defRPr sz="2700"/>
            </a:lvl6pPr>
            <a:lvl7pPr marL="3656965" indent="0">
              <a:buNone/>
              <a:defRPr sz="2700"/>
            </a:lvl7pPr>
            <a:lvl8pPr marL="4266565" indent="0">
              <a:buNone/>
              <a:defRPr sz="2700"/>
            </a:lvl8pPr>
            <a:lvl9pPr marL="4876165" indent="0">
              <a:buNone/>
              <a:defRPr sz="2700"/>
            </a:lvl9pPr>
          </a:lstStyle>
          <a:p>
            <a:r>
              <a:rPr lang="en-US" dirty="0"/>
              <a:t>Click icon to add picture</a:t>
            </a:r>
            <a:endParaRPr dirty="0"/>
          </a:p>
        </p:txBody>
      </p:sp>
      <p:sp>
        <p:nvSpPr>
          <p:cNvPr id="4" name="Text Placeholder 3"/>
          <p:cNvSpPr>
            <a:spLocks noGrp="1"/>
          </p:cNvSpPr>
          <p:nvPr>
            <p:ph type="body" sz="half" idx="2"/>
          </p:nvPr>
        </p:nvSpPr>
        <p:spPr>
          <a:xfrm>
            <a:off x="2438401" y="5562600"/>
            <a:ext cx="7315200" cy="812800"/>
          </a:xfrm>
        </p:spPr>
        <p:txBody>
          <a:bodyPr>
            <a:normAutofit/>
          </a:bodyPr>
          <a:lstStyle>
            <a:lvl1pPr marL="0" indent="0">
              <a:spcBef>
                <a:spcPts val="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4.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620" y="0"/>
            <a:ext cx="12192127" cy="6858000"/>
            <a:chOff x="1620" y="0"/>
            <a:chExt cx="12188952" cy="6858000"/>
          </a:xfrm>
        </p:grpSpPr>
        <p:sp>
          <p:nvSpPr>
            <p:cNvPr id="10" name="Rectangle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dirty="0"/>
            </a:p>
          </p:txBody>
        </p:sp>
        <p:sp>
          <p:nvSpPr>
            <p:cNvPr id="8" name="Rectangle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dirty="0"/>
            </a:p>
          </p:txBody>
        </p:sp>
      </p:grpSp>
      <p:sp>
        <p:nvSpPr>
          <p:cNvPr id="2" name="Title Placeholder 1"/>
          <p:cNvSpPr>
            <a:spLocks noGrp="1"/>
          </p:cNvSpPr>
          <p:nvPr>
            <p:ph type="title"/>
          </p:nvPr>
        </p:nvSpPr>
        <p:spPr>
          <a:xfrm>
            <a:off x="1117600" y="76200"/>
            <a:ext cx="10160000"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600" y="1701800"/>
            <a:ext cx="10160000" cy="4470400"/>
          </a:xfrm>
          <a:prstGeom prst="rect">
            <a:avLst/>
          </a:prstGeom>
        </p:spPr>
        <p:txBody>
          <a:bodyPr vert="horz" lIns="121899" tIns="60949" rIns="121899" bIns="60949"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117600" y="6400802"/>
            <a:ext cx="2743200"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B61BEF0D-F0BB-DE4B-95CE-6DB70DBA9567}" type="datetimeFigureOut">
              <a:rPr lang="en-US" smtClean="0"/>
            </a:fld>
            <a:endParaRPr lang="en-US" dirty="0"/>
          </a:p>
        </p:txBody>
      </p:sp>
      <p:sp>
        <p:nvSpPr>
          <p:cNvPr id="5" name="Footer Placeholder 4"/>
          <p:cNvSpPr>
            <a:spLocks noGrp="1"/>
          </p:cNvSpPr>
          <p:nvPr>
            <p:ph type="ftr" sz="quarter" idx="3"/>
          </p:nvPr>
        </p:nvSpPr>
        <p:spPr>
          <a:xfrm>
            <a:off x="3908861" y="6400802"/>
            <a:ext cx="6217920"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endParaRPr lang="en-US" dirty="0"/>
          </a:p>
        </p:txBody>
      </p:sp>
      <p:sp>
        <p:nvSpPr>
          <p:cNvPr id="6" name="Slide Number Placeholder 5"/>
          <p:cNvSpPr>
            <a:spLocks noGrp="1"/>
          </p:cNvSpPr>
          <p:nvPr>
            <p:ph type="sldNum" sz="quarter" idx="4"/>
          </p:nvPr>
        </p:nvSpPr>
        <p:spPr>
          <a:xfrm>
            <a:off x="10169795" y="6400802"/>
            <a:ext cx="1107806"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fld id="{D57F1E4F-1CFF-5643-939E-217C01CDF565}"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txStyles>
    <p:titleStyle>
      <a:lvl1pPr algn="l" defTabSz="1219200" rtl="0" eaLnBrk="1" latinLnBrk="0" hangingPunct="1">
        <a:lnSpc>
          <a:spcPct val="85000"/>
        </a:lnSpc>
        <a:spcBef>
          <a:spcPct val="0"/>
        </a:spcBef>
        <a:buNone/>
        <a:defRPr sz="4400" b="0" kern="1200" cap="none" baseline="0">
          <a:solidFill>
            <a:schemeClr val="accent2">
              <a:lumMod val="50000"/>
            </a:schemeClr>
          </a:solidFill>
          <a:effectLst/>
          <a:latin typeface="+mj-lt"/>
          <a:ea typeface="+mj-ea"/>
          <a:cs typeface="+mj-cs"/>
        </a:defRPr>
      </a:lvl1pPr>
    </p:titleStyle>
    <p:bodyStyle>
      <a:lvl1pPr marL="304800" indent="-304800" algn="l" defTabSz="1219200" rtl="0" eaLnBrk="1" latinLnBrk="0" hangingPunct="1">
        <a:lnSpc>
          <a:spcPct val="95000"/>
        </a:lnSpc>
        <a:spcBef>
          <a:spcPts val="1865"/>
        </a:spcBef>
        <a:buClr>
          <a:schemeClr val="accent6">
            <a:lumMod val="50000"/>
          </a:schemeClr>
        </a:buClr>
        <a:buSzPct val="100000"/>
        <a:buFont typeface="Arial" panose="020B0604020202020204" pitchFamily="34" charset="0"/>
        <a:buChar char="•"/>
        <a:defRPr sz="2400" kern="1200">
          <a:solidFill>
            <a:schemeClr val="tx1"/>
          </a:solidFill>
          <a:latin typeface="+mn-lt"/>
          <a:ea typeface="+mn-ea"/>
          <a:cs typeface="+mn-cs"/>
        </a:defRPr>
      </a:lvl1pPr>
      <a:lvl2pPr marL="73152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24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96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045"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43776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48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7pPr>
      <a:lvl8pPr marL="329120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8pPr>
      <a:lvl9pPr marL="3474085" indent="0" algn="l" defTabSz="1219200" rtl="0" eaLnBrk="1" latinLnBrk="0" hangingPunct="1">
        <a:lnSpc>
          <a:spcPct val="95000"/>
        </a:lnSpc>
        <a:spcBef>
          <a:spcPts val="1065"/>
        </a:spcBef>
        <a:buClr>
          <a:schemeClr val="accent6">
            <a:lumMod val="50000"/>
          </a:schemeClr>
        </a:buClr>
        <a:buSzPct val="90000"/>
        <a:buFont typeface="Century Gothic" pitchFamily="34" charset="0"/>
        <a:buNone/>
        <a:defRPr sz="1800" kern="1200">
          <a:solidFill>
            <a:schemeClr val="tx2">
              <a:lumMod val="50000"/>
            </a:schemeClr>
          </a:solidFill>
          <a:latin typeface="+mn-lt"/>
          <a:ea typeface="+mn-ea"/>
          <a:cs typeface="+mn-cs"/>
        </a:defRPr>
      </a:lvl9pPr>
    </p:bodyStyle>
    <p:otherStyle>
      <a:defPPr>
        <a:defRPr/>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67882" y="2738678"/>
            <a:ext cx="7010400" cy="3298825"/>
          </a:xfrm>
        </p:spPr>
        <p:txBody>
          <a:bodyPr>
            <a:normAutofit fontScale="90000"/>
          </a:bodyPr>
          <a:lstStyle/>
          <a:p>
            <a:r>
              <a:rPr lang="en-US" dirty="0"/>
              <a:t>The Human Eye and the Colorful World </a:t>
            </a:r>
            <a:br>
              <a:rPr lang="en-US" dirty="0"/>
            </a:br>
            <a:br>
              <a:rPr lang="en-US" dirty="0"/>
            </a:br>
            <a:r>
              <a:rPr lang="en-US" dirty="0"/>
              <a:t>Part 2 :power of accommodation</a:t>
            </a:r>
            <a:endParaRPr lang="en-IN" dirty="0"/>
          </a:p>
        </p:txBody>
      </p:sp>
      <p:sp>
        <p:nvSpPr>
          <p:cNvPr id="3" name="Subtitle 2"/>
          <p:cNvSpPr>
            <a:spLocks noGrp="1"/>
          </p:cNvSpPr>
          <p:nvPr>
            <p:ph type="subTitle" idx="1"/>
          </p:nvPr>
        </p:nvSpPr>
        <p:spPr>
          <a:xfrm>
            <a:off x="4767882" y="568542"/>
            <a:ext cx="7010400" cy="1244600"/>
          </a:xfrm>
        </p:spPr>
        <p:txBody>
          <a:bodyPr/>
          <a:lstStyle/>
          <a:p>
            <a:r>
              <a:rPr lang="en-US" dirty="0"/>
              <a:t>CHAPTER NUMBER 11</a:t>
            </a:r>
            <a:endParaRPr lang="en-US" dirty="0"/>
          </a:p>
          <a:p>
            <a:endParaRPr lang="en-IN" dirty="0"/>
          </a:p>
        </p:txBody>
      </p:sp>
      <p:sp>
        <p:nvSpPr>
          <p:cNvPr id="4" name="Oval 3"/>
          <p:cNvSpPr/>
          <p:nvPr/>
        </p:nvSpPr>
        <p:spPr>
          <a:xfrm>
            <a:off x="11407366" y="6328372"/>
            <a:ext cx="307818" cy="2601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2000"/>
                            </p:stCondLst>
                            <p:childTnLst>
                              <p:par>
                                <p:cTn id="10" presetID="10" presetClass="entr" presetSubtype="0" fill="hold" grpId="0" nodeType="afterEffect" nodePh="1">
                                  <p:stCondLst>
                                    <p:cond delay="1500"/>
                                  </p:stCondLst>
                                  <p:endCondLst>
                                    <p:cond evt="begin" delay="0">
                                      <p:tn val="10"/>
                                    </p:cond>
                                  </p:endCondLst>
                                  <p:childTnLst>
                                    <p:set>
                                      <p:cBhvr>
                                        <p:cTn id="11" dur="500"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POWER OF ACCOMODATION </a:t>
            </a:r>
            <a:br>
              <a:rPr lang="en-IN" b="1" dirty="0"/>
            </a:br>
            <a:endParaRPr lang="en-IN" dirty="0"/>
          </a:p>
        </p:txBody>
      </p:sp>
      <p:sp>
        <p:nvSpPr>
          <p:cNvPr id="3" name="Content Placeholder 2"/>
          <p:cNvSpPr>
            <a:spLocks noGrp="1"/>
          </p:cNvSpPr>
          <p:nvPr>
            <p:ph idx="1"/>
          </p:nvPr>
        </p:nvSpPr>
        <p:spPr/>
        <p:txBody>
          <a:bodyPr>
            <a:normAutofit/>
          </a:bodyPr>
          <a:lstStyle/>
          <a:p>
            <a:r>
              <a:rPr lang="en-IN" dirty="0"/>
              <a:t>Ciliary muscles.</a:t>
            </a:r>
            <a:endParaRPr lang="en-IN" dirty="0"/>
          </a:p>
          <a:p>
            <a:r>
              <a:rPr lang="en-IN" dirty="0"/>
              <a:t>Working of ciliary muscles.</a:t>
            </a:r>
            <a:endParaRPr lang="en-IN" dirty="0"/>
          </a:p>
          <a:p>
            <a:r>
              <a:rPr lang="en-IN" dirty="0"/>
              <a:t>Accommodation using ciliary muscles</a:t>
            </a:r>
            <a:endParaRPr lang="en-IN" dirty="0"/>
          </a:p>
          <a:p>
            <a:endParaRPr lang="en-IN" dirty="0"/>
          </a:p>
          <a:p>
            <a:pPr marL="0" indent="0">
              <a:buNone/>
            </a:pPr>
            <a:endParaRPr lang="en-IN" dirty="0"/>
          </a:p>
        </p:txBody>
      </p:sp>
      <p:sp>
        <p:nvSpPr>
          <p:cNvPr id="4" name="Oval 3"/>
          <p:cNvSpPr/>
          <p:nvPr/>
        </p:nvSpPr>
        <p:spPr>
          <a:xfrm>
            <a:off x="11407366" y="6328372"/>
            <a:ext cx="307818" cy="2601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2000"/>
                            </p:stCondLst>
                            <p:childTnLst>
                              <p:par>
                                <p:cTn id="9" presetID="12" presetClass="entr" presetSubtype="4" fill="hold" grpId="0" nodeType="afterEffect">
                                  <p:stCondLst>
                                    <p:cond delay="1500"/>
                                  </p:stCondLst>
                                  <p:childTnLst>
                                    <p:set>
                                      <p:cBhvr>
                                        <p:cTn id="10" dur="500" fill="hold">
                                          <p:stCondLst>
                                            <p:cond delay="0"/>
                                          </p:stCondLst>
                                        </p:cTn>
                                        <p:tgtEl>
                                          <p:spTgt spid="3">
                                            <p:txEl>
                                              <p:pRg st="0" end="0"/>
                                            </p:txEl>
                                          </p:spTgt>
                                        </p:tgtEl>
                                        <p:attrNameLst>
                                          <p:attrName>style.visibility</p:attrName>
                                        </p:attrNameLst>
                                      </p:cBhvr>
                                      <p:to>
                                        <p:strVal val="visible"/>
                                      </p:to>
                                    </p:set>
                                    <p:anim calcmode="lin" valueType="num">
                                      <p:cBhvr additive="base">
                                        <p:cTn id="11"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12" dur="500"/>
                                        <p:tgtEl>
                                          <p:spTgt spid="3">
                                            <p:txEl>
                                              <p:pRg st="0" end="0"/>
                                            </p:txEl>
                                          </p:spTgt>
                                        </p:tgtEl>
                                      </p:cBhvr>
                                    </p:animEffect>
                                  </p:childTnLst>
                                </p:cTn>
                              </p:par>
                            </p:childTnLst>
                          </p:cTn>
                        </p:par>
                        <p:par>
                          <p:cTn id="13" fill="hold">
                            <p:stCondLst>
                              <p:cond delay="4000"/>
                            </p:stCondLst>
                            <p:childTnLst>
                              <p:par>
                                <p:cTn id="14" presetID="12" presetClass="entr" presetSubtype="4" fill="hold" grpId="0" nodeType="afterEffect">
                                  <p:stCondLst>
                                    <p:cond delay="1500"/>
                                  </p:stCondLst>
                                  <p:childTnLst>
                                    <p:set>
                                      <p:cBhvr>
                                        <p:cTn id="15" dur="500" fill="hold">
                                          <p:stCondLst>
                                            <p:cond delay="0"/>
                                          </p:stCondLst>
                                        </p:cTn>
                                        <p:tgtEl>
                                          <p:spTgt spid="3">
                                            <p:txEl>
                                              <p:pRg st="1" end="1"/>
                                            </p:txEl>
                                          </p:spTgt>
                                        </p:tgtEl>
                                        <p:attrNameLst>
                                          <p:attrName>style.visibility</p:attrName>
                                        </p:attrNameLst>
                                      </p:cBhvr>
                                      <p:to>
                                        <p:strVal val="visible"/>
                                      </p:to>
                                    </p:set>
                                    <p:anim calcmode="lin" valueType="num">
                                      <p:cBhvr additive="base">
                                        <p:cTn id="16"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7" dur="500"/>
                                        <p:tgtEl>
                                          <p:spTgt spid="3">
                                            <p:txEl>
                                              <p:pRg st="1" end="1"/>
                                            </p:txEl>
                                          </p:spTgt>
                                        </p:tgtEl>
                                      </p:cBhvr>
                                    </p:animEffect>
                                  </p:childTnLst>
                                </p:cTn>
                              </p:par>
                            </p:childTnLst>
                          </p:cTn>
                        </p:par>
                        <p:par>
                          <p:cTn id="18" fill="hold">
                            <p:stCondLst>
                              <p:cond delay="6000"/>
                            </p:stCondLst>
                            <p:childTnLst>
                              <p:par>
                                <p:cTn id="19" presetID="12" presetClass="entr" presetSubtype="4" fill="hold" grpId="0" nodeType="afterEffect">
                                  <p:stCondLst>
                                    <p:cond delay="1500"/>
                                  </p:stCondLst>
                                  <p:childTnLst>
                                    <p:set>
                                      <p:cBhvr>
                                        <p:cTn id="20" dur="500" fill="hold">
                                          <p:stCondLst>
                                            <p:cond delay="0"/>
                                          </p:stCondLst>
                                        </p:cTn>
                                        <p:tgtEl>
                                          <p:spTgt spid="3">
                                            <p:txEl>
                                              <p:pRg st="2" end="2"/>
                                            </p:txEl>
                                          </p:spTgt>
                                        </p:tgtEl>
                                        <p:attrNameLst>
                                          <p:attrName>style.visibility</p:attrName>
                                        </p:attrNameLst>
                                      </p:cBhvr>
                                      <p:to>
                                        <p:strVal val="visible"/>
                                      </p:to>
                                    </p:set>
                                    <p:anim calcmode="lin" valueType="num">
                                      <p:cBhvr additive="base">
                                        <p:cTn id="21"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2" dur="500"/>
                                        <p:tgtEl>
                                          <p:spTgt spid="3">
                                            <p:txEl>
                                              <p:pRg st="2" end="2"/>
                                            </p:txEl>
                                          </p:spTgt>
                                        </p:tgtEl>
                                      </p:cBhvr>
                                    </p:animEffect>
                                  </p:childTnLst>
                                </p:cTn>
                              </p:par>
                            </p:childTnLst>
                          </p:cTn>
                        </p:par>
                        <p:par>
                          <p:cTn id="23" fill="hold">
                            <p:stCondLst>
                              <p:cond delay="8000"/>
                            </p:stCondLst>
                            <p:childTnLst>
                              <p:par>
                                <p:cTn id="24" presetID="10" presetClass="entr" presetSubtype="0" fill="hold" grpId="0" nodeType="afterEffect" nodePh="1">
                                  <p:stCondLst>
                                    <p:cond delay="1500"/>
                                  </p:stCondLst>
                                  <p:endCondLst>
                                    <p:cond evt="begin" delay="0">
                                      <p:tn val="24"/>
                                    </p:cond>
                                  </p:endCondLst>
                                  <p:childTnLst>
                                    <p:set>
                                      <p:cBhvr>
                                        <p:cTn id="25" dur="500"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DEFECTS OF VISION AND THEIR CORRECTION</a:t>
            </a:r>
            <a:endParaRPr lang="en-IN" b="1" dirty="0"/>
          </a:p>
        </p:txBody>
      </p:sp>
      <p:sp>
        <p:nvSpPr>
          <p:cNvPr id="3" name="Content Placeholder 2"/>
          <p:cNvSpPr>
            <a:spLocks noGrp="1"/>
          </p:cNvSpPr>
          <p:nvPr>
            <p:ph idx="1"/>
          </p:nvPr>
        </p:nvSpPr>
        <p:spPr/>
        <p:txBody>
          <a:bodyPr>
            <a:normAutofit/>
          </a:bodyPr>
          <a:lstStyle/>
          <a:p>
            <a:r>
              <a:rPr lang="en-US" dirty="0"/>
              <a:t>How do defects happen?</a:t>
            </a:r>
            <a:endParaRPr lang="en-US" dirty="0"/>
          </a:p>
          <a:p>
            <a:r>
              <a:rPr lang="en-US" dirty="0"/>
              <a:t>blurry vision</a:t>
            </a:r>
            <a:endParaRPr lang="en-US" dirty="0"/>
          </a:p>
          <a:p>
            <a:pPr marL="0" indent="0">
              <a:buNone/>
            </a:pPr>
            <a:r>
              <a:rPr lang="en-US" dirty="0"/>
              <a:t>Mainly there are 3 defects of eye:</a:t>
            </a:r>
            <a:endParaRPr lang="en-US" dirty="0"/>
          </a:p>
          <a:p>
            <a:pPr marL="0" indent="0">
              <a:buNone/>
            </a:pPr>
            <a:r>
              <a:rPr lang="en-US" dirty="0"/>
              <a:t> (</a:t>
            </a:r>
            <a:r>
              <a:rPr lang="en-US" dirty="0" err="1"/>
              <a:t>i</a:t>
            </a:r>
            <a:r>
              <a:rPr lang="en-US" dirty="0"/>
              <a:t>) myopia or near-sightedness</a:t>
            </a:r>
            <a:endParaRPr lang="en-US" dirty="0"/>
          </a:p>
          <a:p>
            <a:pPr marL="0" indent="0">
              <a:buNone/>
            </a:pPr>
            <a:r>
              <a:rPr lang="en-US" dirty="0"/>
              <a:t>(ii) Hypermetropia or farsightedness</a:t>
            </a:r>
            <a:endParaRPr lang="en-US" dirty="0"/>
          </a:p>
          <a:p>
            <a:pPr marL="0" indent="0">
              <a:buNone/>
            </a:pPr>
            <a:r>
              <a:rPr lang="en-US" dirty="0"/>
              <a:t>(iii) Presbyopia</a:t>
            </a:r>
            <a:endParaRPr lang="en-IN" dirty="0"/>
          </a:p>
        </p:txBody>
      </p:sp>
      <p:sp>
        <p:nvSpPr>
          <p:cNvPr id="4" name="Oval 3"/>
          <p:cNvSpPr/>
          <p:nvPr/>
        </p:nvSpPr>
        <p:spPr>
          <a:xfrm>
            <a:off x="11407366" y="6328372"/>
            <a:ext cx="307818" cy="2601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3">
                                            <p:txEl>
                                              <p:pRg st="0" end="0"/>
                                            </p:txEl>
                                          </p:spTgt>
                                        </p:tgtEl>
                                        <p:attrNameLst>
                                          <p:attrName>style.visibility</p:attrName>
                                        </p:attrNameLst>
                                      </p:cBhvr>
                                      <p:to>
                                        <p:strVal val="visible"/>
                                      </p:to>
                                    </p:set>
                                    <p:anim calcmode="lin" valueType="num">
                                      <p:cBhvr additive="base">
                                        <p:cTn id="12"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0" end="0"/>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500" fill="hold">
                                          <p:stCondLst>
                                            <p:cond delay="0"/>
                                          </p:stCondLst>
                                        </p:cTn>
                                        <p:tgtEl>
                                          <p:spTgt spid="3">
                                            <p:txEl>
                                              <p:pRg st="1" end="1"/>
                                            </p:txEl>
                                          </p:spTgt>
                                        </p:tgtEl>
                                        <p:attrNameLst>
                                          <p:attrName>style.visibility</p:attrName>
                                        </p:attrNameLst>
                                      </p:cBhvr>
                                      <p:to>
                                        <p:strVal val="visible"/>
                                      </p:to>
                                    </p:set>
                                    <p:anim calcmode="lin" valueType="num">
                                      <p:cBhvr additive="base">
                                        <p:cTn id="17"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1" end="1"/>
                                            </p:txEl>
                                          </p:spTgt>
                                        </p:tgtEl>
                                      </p:cBhvr>
                                    </p:animEffect>
                                  </p:childTnLst>
                                </p:cTn>
                              </p:par>
                            </p:childTnLst>
                          </p:cTn>
                        </p:par>
                        <p:par>
                          <p:cTn id="19" fill="hold">
                            <p:stCondLst>
                              <p:cond delay="6000"/>
                            </p:stCondLst>
                            <p:childTnLst>
                              <p:par>
                                <p:cTn id="20" presetID="12" presetClass="entr" presetSubtype="4" fill="hold" grpId="0" nodeType="afterEffect">
                                  <p:stCondLst>
                                    <p:cond delay="1500"/>
                                  </p:stCondLst>
                                  <p:childTnLst>
                                    <p:set>
                                      <p:cBhvr>
                                        <p:cTn id="21" dur="500" fill="hold">
                                          <p:stCondLst>
                                            <p:cond delay="0"/>
                                          </p:stCondLst>
                                        </p:cTn>
                                        <p:tgtEl>
                                          <p:spTgt spid="3">
                                            <p:txEl>
                                              <p:pRg st="2" end="2"/>
                                            </p:txEl>
                                          </p:spTgt>
                                        </p:tgtEl>
                                        <p:attrNameLst>
                                          <p:attrName>style.visibility</p:attrName>
                                        </p:attrNameLst>
                                      </p:cBhvr>
                                      <p:to>
                                        <p:strVal val="visible"/>
                                      </p:to>
                                    </p:set>
                                    <p:anim calcmode="lin" valueType="num">
                                      <p:cBhvr additive="base">
                                        <p:cTn id="22"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2" end="2"/>
                                            </p:txEl>
                                          </p:spTgt>
                                        </p:tgtEl>
                                      </p:cBhvr>
                                    </p:animEffect>
                                  </p:childTnLst>
                                </p:cTn>
                              </p:par>
                            </p:childTnLst>
                          </p:cTn>
                        </p:par>
                        <p:par>
                          <p:cTn id="24" fill="hold">
                            <p:stCondLst>
                              <p:cond delay="8000"/>
                            </p:stCondLst>
                            <p:childTnLst>
                              <p:par>
                                <p:cTn id="25" presetID="12" presetClass="entr" presetSubtype="4" fill="hold" grpId="0" nodeType="afterEffect">
                                  <p:stCondLst>
                                    <p:cond delay="1500"/>
                                  </p:stCondLst>
                                  <p:childTnLst>
                                    <p:set>
                                      <p:cBhvr>
                                        <p:cTn id="26" dur="500" fill="hold">
                                          <p:stCondLst>
                                            <p:cond delay="0"/>
                                          </p:stCondLst>
                                        </p:cTn>
                                        <p:tgtEl>
                                          <p:spTgt spid="3">
                                            <p:txEl>
                                              <p:pRg st="3" end="3"/>
                                            </p:txEl>
                                          </p:spTgt>
                                        </p:tgtEl>
                                        <p:attrNameLst>
                                          <p:attrName>style.visibility</p:attrName>
                                        </p:attrNameLst>
                                      </p:cBhvr>
                                      <p:to>
                                        <p:strVal val="visible"/>
                                      </p:to>
                                    </p:set>
                                    <p:anim calcmode="lin" valueType="num">
                                      <p:cBhvr additive="base">
                                        <p:cTn id="27"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8" dur="500"/>
                                        <p:tgtEl>
                                          <p:spTgt spid="3">
                                            <p:txEl>
                                              <p:pRg st="3" end="3"/>
                                            </p:txEl>
                                          </p:spTgt>
                                        </p:tgtEl>
                                      </p:cBhvr>
                                    </p:animEffect>
                                  </p:childTnLst>
                                </p:cTn>
                              </p:par>
                            </p:childTnLst>
                          </p:cTn>
                        </p:par>
                        <p:par>
                          <p:cTn id="29" fill="hold">
                            <p:stCondLst>
                              <p:cond delay="10000"/>
                            </p:stCondLst>
                            <p:childTnLst>
                              <p:par>
                                <p:cTn id="30" presetID="12" presetClass="entr" presetSubtype="4" fill="hold" grpId="0" nodeType="afterEffect">
                                  <p:stCondLst>
                                    <p:cond delay="1500"/>
                                  </p:stCondLst>
                                  <p:childTnLst>
                                    <p:set>
                                      <p:cBhvr>
                                        <p:cTn id="31" dur="500" fill="hold">
                                          <p:stCondLst>
                                            <p:cond delay="0"/>
                                          </p:stCondLst>
                                        </p:cTn>
                                        <p:tgtEl>
                                          <p:spTgt spid="3">
                                            <p:txEl>
                                              <p:pRg st="4" end="4"/>
                                            </p:txEl>
                                          </p:spTgt>
                                        </p:tgtEl>
                                        <p:attrNameLst>
                                          <p:attrName>style.visibility</p:attrName>
                                        </p:attrNameLst>
                                      </p:cBhvr>
                                      <p:to>
                                        <p:strVal val="visible"/>
                                      </p:to>
                                    </p:set>
                                    <p:anim calcmode="lin" valueType="num">
                                      <p:cBhvr additive="base">
                                        <p:cTn id="32"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3" dur="500"/>
                                        <p:tgtEl>
                                          <p:spTgt spid="3">
                                            <p:txEl>
                                              <p:pRg st="4" end="4"/>
                                            </p:txEl>
                                          </p:spTgt>
                                        </p:tgtEl>
                                      </p:cBhvr>
                                    </p:animEffect>
                                  </p:childTnLst>
                                </p:cTn>
                              </p:par>
                            </p:childTnLst>
                          </p:cTn>
                        </p:par>
                        <p:par>
                          <p:cTn id="34" fill="hold">
                            <p:stCondLst>
                              <p:cond delay="12000"/>
                            </p:stCondLst>
                            <p:childTnLst>
                              <p:par>
                                <p:cTn id="35" presetID="12" presetClass="entr" presetSubtype="4" fill="hold" grpId="0" nodeType="afterEffect">
                                  <p:stCondLst>
                                    <p:cond delay="1500"/>
                                  </p:stCondLst>
                                  <p:childTnLst>
                                    <p:set>
                                      <p:cBhvr>
                                        <p:cTn id="36" dur="500" fill="hold">
                                          <p:stCondLst>
                                            <p:cond delay="0"/>
                                          </p:stCondLst>
                                        </p:cTn>
                                        <p:tgtEl>
                                          <p:spTgt spid="3">
                                            <p:txEl>
                                              <p:pRg st="5" end="5"/>
                                            </p:txEl>
                                          </p:spTgt>
                                        </p:tgtEl>
                                        <p:attrNameLst>
                                          <p:attrName>style.visibility</p:attrName>
                                        </p:attrNameLst>
                                      </p:cBhvr>
                                      <p:to>
                                        <p:strVal val="visible"/>
                                      </p:to>
                                    </p:set>
                                    <p:anim calcmode="lin" valueType="num">
                                      <p:cBhvr additive="base">
                                        <p:cTn id="37"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3">
                                            <p:txEl>
                                              <p:pRg st="5" end="5"/>
                                            </p:txEl>
                                          </p:spTgt>
                                        </p:tgtEl>
                                      </p:cBhvr>
                                    </p:animEffect>
                                  </p:childTnLst>
                                </p:cTn>
                              </p:par>
                            </p:childTnLst>
                          </p:cTn>
                        </p:par>
                        <p:par>
                          <p:cTn id="39" fill="hold">
                            <p:stCondLst>
                              <p:cond delay="14000"/>
                            </p:stCondLst>
                            <p:childTnLst>
                              <p:par>
                                <p:cTn id="40" presetID="10" presetClass="entr" presetSubtype="0" fill="hold" grpId="0" nodeType="afterEffect" nodePh="1">
                                  <p:stCondLst>
                                    <p:cond delay="1500"/>
                                  </p:stCondLst>
                                  <p:endCondLst>
                                    <p:cond evt="begin" delay="0">
                                      <p:tn val="40"/>
                                    </p:cond>
                                  </p:endCondLst>
                                  <p:childTnLst>
                                    <p:set>
                                      <p:cBhvr>
                                        <p:cTn id="41" dur="500"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400" b="1" dirty="0"/>
              <a:t>MYOPIA</a:t>
            </a:r>
            <a:br>
              <a:rPr lang="en-IN" sz="4400" b="1" dirty="0"/>
            </a:br>
            <a:endParaRPr lang="en-IN" dirty="0"/>
          </a:p>
        </p:txBody>
      </p:sp>
      <p:sp>
        <p:nvSpPr>
          <p:cNvPr id="3" name="Content Placeholder 2"/>
          <p:cNvSpPr>
            <a:spLocks noGrp="1"/>
          </p:cNvSpPr>
          <p:nvPr>
            <p:ph idx="1"/>
          </p:nvPr>
        </p:nvSpPr>
        <p:spPr>
          <a:xfrm>
            <a:off x="407810" y="1701800"/>
            <a:ext cx="10869790" cy="4470400"/>
          </a:xfrm>
        </p:spPr>
        <p:txBody>
          <a:bodyPr>
            <a:normAutofit/>
          </a:bodyPr>
          <a:lstStyle/>
          <a:p>
            <a:endParaRPr lang="en-US" sz="2400" dirty="0"/>
          </a:p>
          <a:p>
            <a:pPr marL="0" indent="0">
              <a:buNone/>
            </a:pPr>
            <a:endParaRPr lang="en-US" sz="2400" dirty="0"/>
          </a:p>
          <a:p>
            <a:r>
              <a:rPr lang="en-US" sz="2400" dirty="0"/>
              <a:t>Near-sightedness</a:t>
            </a:r>
            <a:endParaRPr lang="en-US" sz="2400" dirty="0"/>
          </a:p>
          <a:p>
            <a:r>
              <a:rPr lang="en-US" sz="2400" dirty="0"/>
              <a:t>How does myopia happen?</a:t>
            </a:r>
            <a:endParaRPr lang="en-US" sz="2400" dirty="0"/>
          </a:p>
          <a:p>
            <a:pPr marL="0" indent="0">
              <a:buNone/>
            </a:pPr>
            <a:endParaRPr lang="en-IN" sz="2400" b="1" dirty="0"/>
          </a:p>
          <a:p>
            <a:pPr marL="0" indent="0">
              <a:buNone/>
            </a:pPr>
            <a:endParaRPr lang="en-IN" sz="2400" b="1" dirty="0"/>
          </a:p>
        </p:txBody>
      </p:sp>
      <p:pic>
        <p:nvPicPr>
          <p:cNvPr id="5" name="Picture 4"/>
          <p:cNvPicPr>
            <a:picLocks noChangeAspect="1"/>
          </p:cNvPicPr>
          <p:nvPr/>
        </p:nvPicPr>
        <p:blipFill>
          <a:blip r:embed="rId1"/>
          <a:stretch>
            <a:fillRect/>
          </a:stretch>
        </p:blipFill>
        <p:spPr>
          <a:xfrm>
            <a:off x="4639733" y="1304925"/>
            <a:ext cx="7552267" cy="4248150"/>
          </a:xfrm>
          <a:prstGeom prst="rect">
            <a:avLst/>
          </a:prstGeom>
        </p:spPr>
      </p:pic>
      <p:sp>
        <p:nvSpPr>
          <p:cNvPr id="6" name="Oval 5"/>
          <p:cNvSpPr/>
          <p:nvPr/>
        </p:nvSpPr>
        <p:spPr>
          <a:xfrm>
            <a:off x="11407366" y="6328372"/>
            <a:ext cx="307818" cy="2601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3">
                                            <p:txEl>
                                              <p:pRg st="2" end="2"/>
                                            </p:txEl>
                                          </p:spTgt>
                                        </p:tgtEl>
                                        <p:attrNameLst>
                                          <p:attrName>style.visibility</p:attrName>
                                        </p:attrNameLst>
                                      </p:cBhvr>
                                      <p:to>
                                        <p:strVal val="visible"/>
                                      </p:to>
                                    </p:set>
                                    <p:anim calcmode="lin" valueType="num">
                                      <p:cBhvr additive="base">
                                        <p:cTn id="12"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2" end="2"/>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500" fill="hold">
                                          <p:stCondLst>
                                            <p:cond delay="0"/>
                                          </p:stCondLst>
                                        </p:cTn>
                                        <p:tgtEl>
                                          <p:spTgt spid="3">
                                            <p:txEl>
                                              <p:pRg st="3" end="3"/>
                                            </p:txEl>
                                          </p:spTgt>
                                        </p:tgtEl>
                                        <p:attrNameLst>
                                          <p:attrName>style.visibility</p:attrName>
                                        </p:attrNameLst>
                                      </p:cBhvr>
                                      <p:to>
                                        <p:strVal val="visible"/>
                                      </p:to>
                                    </p:set>
                                    <p:anim calcmode="lin" valueType="num">
                                      <p:cBhvr additive="base">
                                        <p:cTn id="17"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3" end="3"/>
                                            </p:txEl>
                                          </p:spTgt>
                                        </p:tgtEl>
                                      </p:cBhvr>
                                    </p:animEffect>
                                  </p:childTnLst>
                                </p:cTn>
                              </p:par>
                            </p:childTnLst>
                          </p:cTn>
                        </p:par>
                        <p:par>
                          <p:cTn id="19" fill="hold">
                            <p:stCondLst>
                              <p:cond delay="6000"/>
                            </p:stCondLst>
                            <p:childTnLst>
                              <p:par>
                                <p:cTn id="20" presetID="10" presetClass="entr" presetSubtype="0" fill="hold" nodeType="afterEffect">
                                  <p:stCondLst>
                                    <p:cond delay="1500"/>
                                  </p:stCondLst>
                                  <p:childTnLst>
                                    <p:set>
                                      <p:cBhvr>
                                        <p:cTn id="21" dur="500"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par>
                          <p:cTn id="23" fill="hold">
                            <p:stCondLst>
                              <p:cond delay="8000"/>
                            </p:stCondLst>
                            <p:childTnLst>
                              <p:par>
                                <p:cTn id="24" presetID="10" presetClass="entr" presetSubtype="0" fill="hold" grpId="0" nodeType="afterEffect" nodePh="1">
                                  <p:stCondLst>
                                    <p:cond delay="1500"/>
                                  </p:stCondLst>
                                  <p:endCondLst>
                                    <p:cond evt="begin" delay="0">
                                      <p:tn val="24"/>
                                    </p:cond>
                                  </p:endCondLst>
                                  <p:childTnLst>
                                    <p:set>
                                      <p:cBhvr>
                                        <p:cTn id="25" dur="500"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p:nvPr/>
        </p:nvSpPr>
        <p:spPr>
          <a:xfrm>
            <a:off x="831850" y="1076325"/>
            <a:ext cx="10160000" cy="4470400"/>
          </a:xfrm>
          <a:prstGeom prst="rect">
            <a:avLst/>
          </a:prstGeom>
        </p:spPr>
        <p:txBody>
          <a:bodyPr vert="horz" lIns="121899" tIns="60949" rIns="121899" bIns="60949" rtlCol="0">
            <a:normAutofit/>
          </a:bodyPr>
          <a:lstStyle>
            <a:lvl1pPr marL="304800" indent="-304800" algn="l" defTabSz="1219200" rtl="0" eaLnBrk="1" latinLnBrk="0" hangingPunct="1">
              <a:lnSpc>
                <a:spcPct val="95000"/>
              </a:lnSpc>
              <a:spcBef>
                <a:spcPts val="1865"/>
              </a:spcBef>
              <a:buClr>
                <a:schemeClr val="accent6">
                  <a:lumMod val="50000"/>
                </a:schemeClr>
              </a:buClr>
              <a:buSzPct val="100000"/>
              <a:buFont typeface="Arial" panose="020B0604020202020204" pitchFamily="34" charset="0"/>
              <a:buChar char="•"/>
              <a:defRPr sz="3000" kern="1200">
                <a:solidFill>
                  <a:schemeClr val="tx1"/>
                </a:solidFill>
                <a:latin typeface="Segoe Marker" panose="03080602040302020204"/>
                <a:ea typeface="+mn-ea"/>
                <a:cs typeface="+mn-cs"/>
              </a:defRPr>
            </a:lvl1pPr>
            <a:lvl2pPr marL="73152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arker" panose="03080602040302020204"/>
                <a:ea typeface="+mn-ea"/>
                <a:cs typeface="+mn-cs"/>
              </a:defRPr>
            </a:lvl2pPr>
            <a:lvl3pPr marL="115824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arker" panose="03080602040302020204"/>
                <a:ea typeface="+mn-ea"/>
                <a:cs typeface="+mn-cs"/>
              </a:defRPr>
            </a:lvl3pPr>
            <a:lvl4pPr marL="158496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arker" panose="03080602040302020204"/>
                <a:ea typeface="+mn-ea"/>
                <a:cs typeface="+mn-cs"/>
              </a:defRPr>
            </a:lvl4pPr>
            <a:lvl5pPr marL="2011045"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arker" panose="03080602040302020204"/>
                <a:ea typeface="+mn-ea"/>
                <a:cs typeface="+mn-cs"/>
              </a:defRPr>
            </a:lvl5pPr>
            <a:lvl6pPr marL="243776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48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baseline="0">
                <a:solidFill>
                  <a:schemeClr val="tx2">
                    <a:lumMod val="50000"/>
                  </a:schemeClr>
                </a:solidFill>
                <a:latin typeface="+mn-lt"/>
                <a:ea typeface="+mn-ea"/>
                <a:cs typeface="+mn-cs"/>
              </a:defRPr>
            </a:lvl7pPr>
            <a:lvl8pPr marL="329120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baseline="0">
                <a:solidFill>
                  <a:schemeClr val="tx2">
                    <a:lumMod val="50000"/>
                  </a:schemeClr>
                </a:solidFill>
                <a:latin typeface="+mn-lt"/>
                <a:ea typeface="+mn-ea"/>
                <a:cs typeface="+mn-cs"/>
              </a:defRPr>
            </a:lvl8pPr>
            <a:lvl9pPr marL="3474085" indent="0" algn="l" defTabSz="1219200" rtl="0" eaLnBrk="1" latinLnBrk="0" hangingPunct="1">
              <a:lnSpc>
                <a:spcPct val="95000"/>
              </a:lnSpc>
              <a:spcBef>
                <a:spcPts val="1065"/>
              </a:spcBef>
              <a:buClr>
                <a:schemeClr val="accent6">
                  <a:lumMod val="50000"/>
                </a:schemeClr>
              </a:buClr>
              <a:buSzPct val="90000"/>
              <a:buFont typeface="Century Gothic" pitchFamily="34" charset="0"/>
              <a:buNone/>
              <a:defRPr sz="1800" kern="1200" baseline="0">
                <a:solidFill>
                  <a:schemeClr val="tx2">
                    <a:lumMod val="50000"/>
                  </a:schemeClr>
                </a:solidFill>
                <a:latin typeface="+mn-lt"/>
                <a:ea typeface="+mn-ea"/>
                <a:cs typeface="+mn-cs"/>
              </a:defRPr>
            </a:lvl9pPr>
          </a:lstStyle>
          <a:p>
            <a:pPr marL="0" indent="0">
              <a:buFont typeface="Arial" panose="020B0604020202020204" pitchFamily="34" charset="0"/>
              <a:buNone/>
            </a:pPr>
            <a:endParaRPr lang="en-IN" dirty="0"/>
          </a:p>
          <a:p>
            <a:pPr marL="0" indent="0">
              <a:buFont typeface="Arial" panose="020B0604020202020204" pitchFamily="34" charset="0"/>
              <a:buNone/>
            </a:pPr>
            <a:endParaRPr lang="en-IN" dirty="0"/>
          </a:p>
          <a:p>
            <a:pPr marL="0" indent="0">
              <a:buFont typeface="Arial" panose="020B0604020202020204" pitchFamily="34" charset="0"/>
              <a:buNone/>
            </a:pPr>
            <a:endParaRPr lang="en-IN" dirty="0"/>
          </a:p>
          <a:p>
            <a:pPr marL="0" indent="0">
              <a:buFont typeface="Arial" panose="020B0604020202020204" pitchFamily="34" charset="0"/>
              <a:buNone/>
            </a:pPr>
            <a:r>
              <a:rPr lang="en-IN" dirty="0"/>
              <a:t>Fixing myopia</a:t>
            </a:r>
            <a:endParaRPr lang="en-IN" dirty="0"/>
          </a:p>
        </p:txBody>
      </p:sp>
      <p:pic>
        <p:nvPicPr>
          <p:cNvPr id="4" name="Picture 3"/>
          <p:cNvPicPr>
            <a:picLocks noChangeAspect="1"/>
          </p:cNvPicPr>
          <p:nvPr/>
        </p:nvPicPr>
        <p:blipFill>
          <a:blip r:embed="rId1"/>
          <a:stretch>
            <a:fillRect/>
          </a:stretch>
        </p:blipFill>
        <p:spPr>
          <a:xfrm>
            <a:off x="3471333" y="976312"/>
            <a:ext cx="8720667" cy="4905375"/>
          </a:xfrm>
          <a:prstGeom prst="rect">
            <a:avLst/>
          </a:prstGeom>
        </p:spPr>
      </p:pic>
      <p:sp>
        <p:nvSpPr>
          <p:cNvPr id="6" name="Oval 5"/>
          <p:cNvSpPr/>
          <p:nvPr/>
        </p:nvSpPr>
        <p:spPr>
          <a:xfrm>
            <a:off x="11407366" y="6328372"/>
            <a:ext cx="307818" cy="2601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1500"/>
                                  </p:stCondLst>
                                  <p:childTnLst>
                                    <p:set>
                                      <p:cBhvr>
                                        <p:cTn id="6" dur="500"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1500"/>
                                  </p:stCondLst>
                                  <p:childTnLst>
                                    <p:set>
                                      <p:cBhvr>
                                        <p:cTn id="12" dur="500"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par>
                          <p:cTn id="14" fill="hold">
                            <p:stCondLst>
                              <p:cond delay="2000"/>
                            </p:stCondLst>
                            <p:childTnLst>
                              <p:par>
                                <p:cTn id="15" presetID="10" presetClass="entr" presetSubtype="0" fill="hold" grpId="0" nodeType="afterEffect" nodePh="1">
                                  <p:stCondLst>
                                    <p:cond delay="1500"/>
                                  </p:stCondLst>
                                  <p:endCondLst>
                                    <p:cond evt="begin" delay="0">
                                      <p:tn val="15"/>
                                    </p:cond>
                                  </p:endCondLst>
                                  <p:childTnLst>
                                    <p:set>
                                      <p:cBhvr>
                                        <p:cTn id="16" dur="500"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p:nvPr/>
        </p:nvSpPr>
        <p:spPr>
          <a:xfrm>
            <a:off x="831850" y="1076325"/>
            <a:ext cx="10160000" cy="4470400"/>
          </a:xfrm>
          <a:prstGeom prst="rect">
            <a:avLst/>
          </a:prstGeom>
        </p:spPr>
        <p:txBody>
          <a:bodyPr vert="horz" lIns="121899" tIns="60949" rIns="121899" bIns="60949" rtlCol="0">
            <a:normAutofit/>
          </a:bodyPr>
          <a:lstStyle>
            <a:lvl1pPr marL="304800" indent="-304800" algn="l" defTabSz="1219200" rtl="0" eaLnBrk="1" latinLnBrk="0" hangingPunct="1">
              <a:lnSpc>
                <a:spcPct val="95000"/>
              </a:lnSpc>
              <a:spcBef>
                <a:spcPts val="1865"/>
              </a:spcBef>
              <a:buClr>
                <a:schemeClr val="accent6">
                  <a:lumMod val="50000"/>
                </a:schemeClr>
              </a:buClr>
              <a:buSzPct val="100000"/>
              <a:buFont typeface="Arial" panose="020B0604020202020204" pitchFamily="34" charset="0"/>
              <a:buChar char="•"/>
              <a:defRPr sz="3000" kern="1200">
                <a:solidFill>
                  <a:schemeClr val="tx1"/>
                </a:solidFill>
                <a:latin typeface="Segoe Marker" panose="03080602040302020204"/>
                <a:ea typeface="+mn-ea"/>
                <a:cs typeface="+mn-cs"/>
              </a:defRPr>
            </a:lvl1pPr>
            <a:lvl2pPr marL="73152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arker" panose="03080602040302020204"/>
                <a:ea typeface="+mn-ea"/>
                <a:cs typeface="+mn-cs"/>
              </a:defRPr>
            </a:lvl2pPr>
            <a:lvl3pPr marL="115824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arker" panose="03080602040302020204"/>
                <a:ea typeface="+mn-ea"/>
                <a:cs typeface="+mn-cs"/>
              </a:defRPr>
            </a:lvl3pPr>
            <a:lvl4pPr marL="158496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arker" panose="03080602040302020204"/>
                <a:ea typeface="+mn-ea"/>
                <a:cs typeface="+mn-cs"/>
              </a:defRPr>
            </a:lvl4pPr>
            <a:lvl5pPr marL="2011045"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Segoe Marker" panose="03080602040302020204"/>
                <a:ea typeface="+mn-ea"/>
                <a:cs typeface="+mn-cs"/>
              </a:defRPr>
            </a:lvl5pPr>
            <a:lvl6pPr marL="243776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48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baseline="0">
                <a:solidFill>
                  <a:schemeClr val="tx2">
                    <a:lumMod val="50000"/>
                  </a:schemeClr>
                </a:solidFill>
                <a:latin typeface="+mn-lt"/>
                <a:ea typeface="+mn-ea"/>
                <a:cs typeface="+mn-cs"/>
              </a:defRPr>
            </a:lvl7pPr>
            <a:lvl8pPr marL="329120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baseline="0">
                <a:solidFill>
                  <a:schemeClr val="tx2">
                    <a:lumMod val="50000"/>
                  </a:schemeClr>
                </a:solidFill>
                <a:latin typeface="+mn-lt"/>
                <a:ea typeface="+mn-ea"/>
                <a:cs typeface="+mn-cs"/>
              </a:defRPr>
            </a:lvl8pPr>
            <a:lvl9pPr marL="3474085" indent="0" algn="l" defTabSz="1219200" rtl="0" eaLnBrk="1" latinLnBrk="0" hangingPunct="1">
              <a:lnSpc>
                <a:spcPct val="95000"/>
              </a:lnSpc>
              <a:spcBef>
                <a:spcPts val="1065"/>
              </a:spcBef>
              <a:buClr>
                <a:schemeClr val="accent6">
                  <a:lumMod val="50000"/>
                </a:schemeClr>
              </a:buClr>
              <a:buSzPct val="90000"/>
              <a:buFont typeface="Century Gothic" pitchFamily="34" charset="0"/>
              <a:buNone/>
              <a:defRPr sz="1800" kern="1200" baseline="0">
                <a:solidFill>
                  <a:schemeClr val="tx2">
                    <a:lumMod val="50000"/>
                  </a:schemeClr>
                </a:solidFill>
                <a:latin typeface="+mn-lt"/>
                <a:ea typeface="+mn-ea"/>
                <a:cs typeface="+mn-cs"/>
              </a:defRPr>
            </a:lvl9pPr>
          </a:lstStyle>
          <a:p>
            <a:pPr marL="0" indent="0">
              <a:buFont typeface="Arial" panose="020B0604020202020204" pitchFamily="34" charset="0"/>
              <a:buNone/>
            </a:pPr>
            <a:endParaRPr lang="en-IN" dirty="0"/>
          </a:p>
          <a:p>
            <a:pPr marL="0" indent="0">
              <a:buFont typeface="Arial" panose="020B0604020202020204" pitchFamily="34" charset="0"/>
              <a:buNone/>
            </a:pPr>
            <a:endParaRPr lang="en-IN" dirty="0"/>
          </a:p>
          <a:p>
            <a:pPr marL="0" indent="0">
              <a:buFont typeface="Arial" panose="020B0604020202020204" pitchFamily="34" charset="0"/>
              <a:buNone/>
            </a:pPr>
            <a:endParaRPr lang="en-IN" dirty="0"/>
          </a:p>
          <a:p>
            <a:pPr marL="0" indent="0">
              <a:buFont typeface="Arial" panose="020B0604020202020204" pitchFamily="34" charset="0"/>
              <a:buNone/>
            </a:pPr>
            <a:r>
              <a:rPr lang="en-IN" dirty="0"/>
              <a:t>Fixing myopia</a:t>
            </a:r>
            <a:endParaRPr lang="en-IN" dirty="0"/>
          </a:p>
        </p:txBody>
      </p:sp>
      <p:pic>
        <p:nvPicPr>
          <p:cNvPr id="3" name="Picture 2"/>
          <p:cNvPicPr>
            <a:picLocks noChangeAspect="1"/>
          </p:cNvPicPr>
          <p:nvPr/>
        </p:nvPicPr>
        <p:blipFill>
          <a:blip r:embed="rId1"/>
          <a:stretch>
            <a:fillRect/>
          </a:stretch>
        </p:blipFill>
        <p:spPr>
          <a:xfrm>
            <a:off x="3471333" y="976312"/>
            <a:ext cx="8720667" cy="4905375"/>
          </a:xfrm>
          <a:prstGeom prst="rect">
            <a:avLst/>
          </a:prstGeom>
        </p:spPr>
      </p:pic>
      <p:sp>
        <p:nvSpPr>
          <p:cNvPr id="4" name="Oval 3"/>
          <p:cNvSpPr/>
          <p:nvPr/>
        </p:nvSpPr>
        <p:spPr>
          <a:xfrm>
            <a:off x="11407366" y="6328372"/>
            <a:ext cx="307818" cy="2601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fad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500"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2000"/>
                            </p:stCondLst>
                            <p:childTnLst>
                              <p:par>
                                <p:cTn id="9" presetID="10" presetClass="entr" presetSubtype="0" fill="hold" grpId="0" nodeType="afterEffect" nodePh="1">
                                  <p:stCondLst>
                                    <p:cond delay="1500"/>
                                  </p:stCondLst>
                                  <p:endCondLst>
                                    <p:cond evt="begin" delay="0">
                                      <p:tn val="9"/>
                                    </p:cond>
                                  </p:endCondLst>
                                  <p:childTnLst>
                                    <p:set>
                                      <p:cBhvr>
                                        <p:cTn id="10" dur="500"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400" b="1" dirty="0"/>
              <a:t>Hypermetropia</a:t>
            </a:r>
            <a:r>
              <a:rPr lang="en-IN" dirty="0"/>
              <a:t> </a:t>
            </a:r>
            <a:br>
              <a:rPr lang="en-IN" dirty="0"/>
            </a:br>
            <a:endParaRPr lang="en-IN" dirty="0"/>
          </a:p>
        </p:txBody>
      </p:sp>
      <p:sp>
        <p:nvSpPr>
          <p:cNvPr id="3" name="Content Placeholder 2"/>
          <p:cNvSpPr>
            <a:spLocks noGrp="1"/>
          </p:cNvSpPr>
          <p:nvPr>
            <p:ph idx="1"/>
          </p:nvPr>
        </p:nvSpPr>
        <p:spPr>
          <a:xfrm>
            <a:off x="462987" y="1701800"/>
            <a:ext cx="10814613" cy="4470400"/>
          </a:xfrm>
        </p:spPr>
        <p:txBody>
          <a:bodyPr>
            <a:normAutofit/>
          </a:bodyPr>
          <a:lstStyle/>
          <a:p>
            <a:endParaRPr lang="en-IN" sz="2400" dirty="0"/>
          </a:p>
          <a:p>
            <a:r>
              <a:rPr lang="en-US" sz="2400" dirty="0"/>
              <a:t>Far-sightedness.</a:t>
            </a:r>
            <a:endParaRPr lang="en-US" sz="2400" dirty="0"/>
          </a:p>
          <a:p>
            <a:r>
              <a:rPr lang="en-US" sz="2400" dirty="0"/>
              <a:t>How does Hypermetropia</a:t>
            </a:r>
            <a:endParaRPr lang="en-US" sz="2400" dirty="0"/>
          </a:p>
          <a:p>
            <a:pPr marL="0" indent="0">
              <a:buNone/>
            </a:pPr>
            <a:r>
              <a:rPr lang="en-US" sz="2400" dirty="0"/>
              <a:t>    happen?</a:t>
            </a:r>
            <a:endParaRPr lang="en-US" sz="2400" dirty="0"/>
          </a:p>
          <a:p>
            <a:pPr marL="0" indent="0">
              <a:buNone/>
            </a:pPr>
            <a:endParaRPr lang="en-IN" sz="2400" dirty="0"/>
          </a:p>
          <a:p>
            <a:pPr marL="0" indent="0">
              <a:buNone/>
            </a:pPr>
            <a:endParaRPr lang="en-IN" sz="2400" dirty="0"/>
          </a:p>
          <a:p>
            <a:pPr marL="0" indent="0">
              <a:buNone/>
            </a:pPr>
            <a:endParaRPr lang="en-IN" sz="2400" dirty="0"/>
          </a:p>
        </p:txBody>
      </p:sp>
      <p:pic>
        <p:nvPicPr>
          <p:cNvPr id="5" name="Picture 4"/>
          <p:cNvPicPr>
            <a:picLocks noChangeAspect="1"/>
          </p:cNvPicPr>
          <p:nvPr/>
        </p:nvPicPr>
        <p:blipFill>
          <a:blip r:embed="rId1"/>
          <a:stretch>
            <a:fillRect/>
          </a:stretch>
        </p:blipFill>
        <p:spPr>
          <a:xfrm>
            <a:off x="4792133" y="1276350"/>
            <a:ext cx="7399867" cy="4162425"/>
          </a:xfrm>
          <a:prstGeom prst="rect">
            <a:avLst/>
          </a:prstGeom>
        </p:spPr>
      </p:pic>
      <p:sp>
        <p:nvSpPr>
          <p:cNvPr id="6" name="Oval 5"/>
          <p:cNvSpPr/>
          <p:nvPr/>
        </p:nvSpPr>
        <p:spPr>
          <a:xfrm>
            <a:off x="11407366" y="6328372"/>
            <a:ext cx="307818" cy="2601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500" fill="hold">
                                          <p:stCondLst>
                                            <p:cond delay="0"/>
                                          </p:stCondLst>
                                        </p:cTn>
                                        <p:tgtEl>
                                          <p:spTgt spid="3">
                                            <p:txEl>
                                              <p:pRg st="2" end="2"/>
                                            </p:txEl>
                                          </p:spTgt>
                                        </p:tgtEl>
                                        <p:attrNameLst>
                                          <p:attrName>style.visibility</p:attrName>
                                        </p:attrNameLst>
                                      </p:cBhvr>
                                      <p:to>
                                        <p:strVal val="visible"/>
                                      </p:to>
                                    </p:set>
                                    <p:anim calcmode="lin" valueType="num">
                                      <p:cBhvr additive="base">
                                        <p:cTn id="1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2" end="2"/>
                                            </p:txEl>
                                          </p:spTgt>
                                        </p:tgtEl>
                                      </p:cBhvr>
                                    </p:animEffect>
                                  </p:childTnLst>
                                </p:cTn>
                              </p:par>
                            </p:childTnLst>
                          </p:cTn>
                        </p:par>
                        <p:par>
                          <p:cTn id="19" fill="hold">
                            <p:stCondLst>
                              <p:cond delay="6000"/>
                            </p:stCondLst>
                            <p:childTnLst>
                              <p:par>
                                <p:cTn id="20" presetID="12" presetClass="entr" presetSubtype="4" fill="hold" grpId="0" nodeType="afterEffect">
                                  <p:stCondLst>
                                    <p:cond delay="1500"/>
                                  </p:stCondLst>
                                  <p:childTnLst>
                                    <p:set>
                                      <p:cBhvr>
                                        <p:cTn id="21" dur="500" fill="hold">
                                          <p:stCondLst>
                                            <p:cond delay="0"/>
                                          </p:stCondLst>
                                        </p:cTn>
                                        <p:tgtEl>
                                          <p:spTgt spid="3">
                                            <p:txEl>
                                              <p:pRg st="3" end="3"/>
                                            </p:txEl>
                                          </p:spTgt>
                                        </p:tgtEl>
                                        <p:attrNameLst>
                                          <p:attrName>style.visibility</p:attrName>
                                        </p:attrNameLst>
                                      </p:cBhvr>
                                      <p:to>
                                        <p:strVal val="visible"/>
                                      </p:to>
                                    </p:set>
                                    <p:anim calcmode="lin" valueType="num">
                                      <p:cBhvr additive="base">
                                        <p:cTn id="22"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3" end="3"/>
                                            </p:txEl>
                                          </p:spTgt>
                                        </p:tgtEl>
                                      </p:cBhvr>
                                    </p:animEffect>
                                  </p:childTnLst>
                                </p:cTn>
                              </p:par>
                            </p:childTnLst>
                          </p:cTn>
                        </p:par>
                        <p:par>
                          <p:cTn id="24" fill="hold">
                            <p:stCondLst>
                              <p:cond delay="8000"/>
                            </p:stCondLst>
                            <p:childTnLst>
                              <p:par>
                                <p:cTn id="25" presetID="10" presetClass="entr" presetSubtype="0" fill="hold" nodeType="afterEffect">
                                  <p:stCondLst>
                                    <p:cond delay="1500"/>
                                  </p:stCondLst>
                                  <p:childTnLst>
                                    <p:set>
                                      <p:cBhvr>
                                        <p:cTn id="26" dur="500"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par>
                          <p:cTn id="28" fill="hold">
                            <p:stCondLst>
                              <p:cond delay="10000"/>
                            </p:stCondLst>
                            <p:childTnLst>
                              <p:par>
                                <p:cTn id="29" presetID="10" presetClass="entr" presetSubtype="0" fill="hold" grpId="0" nodeType="afterEffect" nodePh="1">
                                  <p:stCondLst>
                                    <p:cond delay="1500"/>
                                  </p:stCondLst>
                                  <p:endCondLst>
                                    <p:cond evt="begin" delay="0">
                                      <p:tn val="29"/>
                                    </p:cond>
                                  </p:endCondLst>
                                  <p:childTnLst>
                                    <p:set>
                                      <p:cBhvr>
                                        <p:cTn id="30" dur="500"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1850" y="1076325"/>
            <a:ext cx="10160000" cy="4470400"/>
          </a:xfrm>
        </p:spPr>
        <p:txBody>
          <a:bodyPr/>
          <a:lstStyle/>
          <a:p>
            <a:pPr marL="0" indent="0">
              <a:buNone/>
            </a:pPr>
            <a:endParaRPr lang="en-IN" dirty="0"/>
          </a:p>
          <a:p>
            <a:pPr marL="0" indent="0">
              <a:buNone/>
            </a:pPr>
            <a:endParaRPr lang="en-IN" dirty="0"/>
          </a:p>
          <a:p>
            <a:pPr marL="0" indent="0">
              <a:buNone/>
            </a:pPr>
            <a:endParaRPr lang="en-IN" dirty="0"/>
          </a:p>
          <a:p>
            <a:pPr marL="0" indent="0">
              <a:buNone/>
            </a:pPr>
            <a:r>
              <a:rPr lang="en-IN" dirty="0"/>
              <a:t>Fixing hypermetropia</a:t>
            </a:r>
            <a:endParaRPr lang="en-IN" dirty="0"/>
          </a:p>
        </p:txBody>
      </p:sp>
      <p:pic>
        <p:nvPicPr>
          <p:cNvPr id="4" name="Picture 3"/>
          <p:cNvPicPr>
            <a:picLocks noChangeAspect="1"/>
          </p:cNvPicPr>
          <p:nvPr/>
        </p:nvPicPr>
        <p:blipFill>
          <a:blip r:embed="rId1"/>
          <a:stretch>
            <a:fillRect/>
          </a:stretch>
        </p:blipFill>
        <p:spPr>
          <a:xfrm>
            <a:off x="4656667" y="1311275"/>
            <a:ext cx="7535333" cy="4238625"/>
          </a:xfrm>
          <a:prstGeom prst="rect">
            <a:avLst/>
          </a:prstGeom>
        </p:spPr>
      </p:pic>
      <p:sp>
        <p:nvSpPr>
          <p:cNvPr id="5" name="Oval 4"/>
          <p:cNvSpPr/>
          <p:nvPr/>
        </p:nvSpPr>
        <p:spPr>
          <a:xfrm>
            <a:off x="11407366" y="6328372"/>
            <a:ext cx="307818" cy="2601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3">
                                            <p:txEl>
                                              <p:pRg st="3" end="3"/>
                                            </p:txEl>
                                          </p:spTgt>
                                        </p:tgtEl>
                                        <p:attrNameLst>
                                          <p:attrName>style.visibility</p:attrName>
                                        </p:attrNameLst>
                                      </p:cBhvr>
                                      <p:to>
                                        <p:strVal val="visible"/>
                                      </p:to>
                                    </p:set>
                                    <p:anim calcmode="lin" valueType="num">
                                      <p:cBhvr additive="base">
                                        <p:cTn id="7"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3" end="3"/>
                                            </p:txEl>
                                          </p:spTgt>
                                        </p:tgtEl>
                                      </p:cBhvr>
                                    </p:animEffect>
                                  </p:childTnLst>
                                </p:cTn>
                              </p:par>
                            </p:childTnLst>
                          </p:cTn>
                        </p:par>
                        <p:par>
                          <p:cTn id="9" fill="hold">
                            <p:stCondLst>
                              <p:cond delay="2000"/>
                            </p:stCondLst>
                            <p:childTnLst>
                              <p:par>
                                <p:cTn id="10" presetID="10" presetClass="entr" presetSubtype="0" fill="hold" nodeType="afterEffect">
                                  <p:stCondLst>
                                    <p:cond delay="1500"/>
                                  </p:stCondLst>
                                  <p:childTnLst>
                                    <p:set>
                                      <p:cBhvr>
                                        <p:cTn id="11" dur="500"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4000"/>
                            </p:stCondLst>
                            <p:childTnLst>
                              <p:par>
                                <p:cTn id="14" presetID="10" presetClass="entr" presetSubtype="0" fill="hold" grpId="0" nodeType="afterEffect" nodePh="1">
                                  <p:stCondLst>
                                    <p:cond delay="1500"/>
                                  </p:stCondLst>
                                  <p:endCondLst>
                                    <p:cond evt="begin" delay="0">
                                      <p:tn val="14"/>
                                    </p:cond>
                                  </p:endCondLst>
                                  <p:childTnLst>
                                    <p:set>
                                      <p:cBhvr>
                                        <p:cTn id="15" dur="500"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400" b="1" dirty="0"/>
              <a:t> PRESBYOPIA</a:t>
            </a:r>
            <a:br>
              <a:rPr lang="en-IN" sz="4400" b="1" dirty="0"/>
            </a:br>
            <a:endParaRPr lang="en-IN" dirty="0"/>
          </a:p>
        </p:txBody>
      </p:sp>
      <p:sp>
        <p:nvSpPr>
          <p:cNvPr id="3" name="Content Placeholder 2"/>
          <p:cNvSpPr>
            <a:spLocks noGrp="1"/>
          </p:cNvSpPr>
          <p:nvPr>
            <p:ph idx="1"/>
          </p:nvPr>
        </p:nvSpPr>
        <p:spPr/>
        <p:txBody>
          <a:bodyPr>
            <a:normAutofit/>
          </a:bodyPr>
          <a:lstStyle/>
          <a:p>
            <a:r>
              <a:rPr lang="en-US" sz="2900" dirty="0"/>
              <a:t>What is presbyopia?</a:t>
            </a:r>
            <a:endParaRPr lang="en-US" sz="2900" dirty="0"/>
          </a:p>
          <a:p>
            <a:r>
              <a:rPr lang="en-US" sz="2900" dirty="0"/>
              <a:t>What is the reason ?</a:t>
            </a:r>
            <a:endParaRPr lang="en-US" sz="2900" dirty="0"/>
          </a:p>
          <a:p>
            <a:r>
              <a:rPr lang="en-US" sz="2900" dirty="0"/>
              <a:t>Fixing presbyopia.</a:t>
            </a:r>
            <a:endParaRPr lang="en-US" sz="2900" dirty="0"/>
          </a:p>
          <a:p>
            <a:endParaRPr lang="en-IN" sz="2400" b="1" dirty="0"/>
          </a:p>
        </p:txBody>
      </p:sp>
      <p:pic>
        <p:nvPicPr>
          <p:cNvPr id="5" name="Picture 2" descr="Image result for presbyopi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387251" y="987425"/>
            <a:ext cx="6325324" cy="4883150"/>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p:cNvSpPr/>
          <p:nvPr/>
        </p:nvSpPr>
        <p:spPr>
          <a:xfrm>
            <a:off x="11407366" y="6328372"/>
            <a:ext cx="307818" cy="2601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3">
                                            <p:txEl>
                                              <p:pRg st="0" end="0"/>
                                            </p:txEl>
                                          </p:spTgt>
                                        </p:tgtEl>
                                        <p:attrNameLst>
                                          <p:attrName>style.visibility</p:attrName>
                                        </p:attrNameLst>
                                      </p:cBhvr>
                                      <p:to>
                                        <p:strVal val="visible"/>
                                      </p:to>
                                    </p:set>
                                    <p:anim calcmode="lin" valueType="num">
                                      <p:cBhvr additive="base">
                                        <p:cTn id="12"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0" end="0"/>
                                            </p:txEl>
                                          </p:spTgt>
                                        </p:tgtEl>
                                      </p:cBhvr>
                                    </p:animEffect>
                                  </p:childTnLst>
                                </p:cTn>
                              </p:par>
                            </p:childTnLst>
                          </p:cTn>
                        </p:par>
                        <p:par>
                          <p:cTn id="14" fill="hold">
                            <p:stCondLst>
                              <p:cond delay="4000"/>
                            </p:stCondLst>
                            <p:childTnLst>
                              <p:par>
                                <p:cTn id="15" presetID="12" presetClass="entr" presetSubtype="4" fill="hold" grpId="0" nodeType="afterEffect">
                                  <p:stCondLst>
                                    <p:cond delay="1500"/>
                                  </p:stCondLst>
                                  <p:childTnLst>
                                    <p:set>
                                      <p:cBhvr>
                                        <p:cTn id="16" dur="500" fill="hold">
                                          <p:stCondLst>
                                            <p:cond delay="0"/>
                                          </p:stCondLst>
                                        </p:cTn>
                                        <p:tgtEl>
                                          <p:spTgt spid="3">
                                            <p:txEl>
                                              <p:pRg st="1" end="1"/>
                                            </p:txEl>
                                          </p:spTgt>
                                        </p:tgtEl>
                                        <p:attrNameLst>
                                          <p:attrName>style.visibility</p:attrName>
                                        </p:attrNameLst>
                                      </p:cBhvr>
                                      <p:to>
                                        <p:strVal val="visible"/>
                                      </p:to>
                                    </p:set>
                                    <p:anim calcmode="lin" valueType="num">
                                      <p:cBhvr additive="base">
                                        <p:cTn id="17"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1" end="1"/>
                                            </p:txEl>
                                          </p:spTgt>
                                        </p:tgtEl>
                                      </p:cBhvr>
                                    </p:animEffect>
                                  </p:childTnLst>
                                </p:cTn>
                              </p:par>
                            </p:childTnLst>
                          </p:cTn>
                        </p:par>
                        <p:par>
                          <p:cTn id="19" fill="hold">
                            <p:stCondLst>
                              <p:cond delay="6000"/>
                            </p:stCondLst>
                            <p:childTnLst>
                              <p:par>
                                <p:cTn id="20" presetID="12" presetClass="entr" presetSubtype="4" fill="hold" grpId="0" nodeType="afterEffect">
                                  <p:stCondLst>
                                    <p:cond delay="1500"/>
                                  </p:stCondLst>
                                  <p:childTnLst>
                                    <p:set>
                                      <p:cBhvr>
                                        <p:cTn id="21" dur="500" fill="hold">
                                          <p:stCondLst>
                                            <p:cond delay="0"/>
                                          </p:stCondLst>
                                        </p:cTn>
                                        <p:tgtEl>
                                          <p:spTgt spid="3">
                                            <p:txEl>
                                              <p:pRg st="2" end="2"/>
                                            </p:txEl>
                                          </p:spTgt>
                                        </p:tgtEl>
                                        <p:attrNameLst>
                                          <p:attrName>style.visibility</p:attrName>
                                        </p:attrNameLst>
                                      </p:cBhvr>
                                      <p:to>
                                        <p:strVal val="visible"/>
                                      </p:to>
                                    </p:set>
                                    <p:anim calcmode="lin" valueType="num">
                                      <p:cBhvr additive="base">
                                        <p:cTn id="22"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2" end="2"/>
                                            </p:txEl>
                                          </p:spTgt>
                                        </p:tgtEl>
                                      </p:cBhvr>
                                    </p:animEffect>
                                  </p:childTnLst>
                                </p:cTn>
                              </p:par>
                            </p:childTnLst>
                          </p:cTn>
                        </p:par>
                        <p:par>
                          <p:cTn id="24" fill="hold">
                            <p:stCondLst>
                              <p:cond delay="8000"/>
                            </p:stCondLst>
                            <p:childTnLst>
                              <p:par>
                                <p:cTn id="25" presetID="10" presetClass="entr" presetSubtype="0" fill="hold" grpId="0" nodeType="afterEffect" nodePh="1">
                                  <p:stCondLst>
                                    <p:cond delay="1500"/>
                                  </p:stCondLst>
                                  <p:endCondLst>
                                    <p:cond evt="begin" delay="0">
                                      <p:tn val="25"/>
                                    </p:cond>
                                  </p:endCondLst>
                                  <p:childTnLst>
                                    <p:set>
                                      <p:cBhvr>
                                        <p:cTn id="26" dur="500"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6" grpId="0"/>
    </p:bldLst>
  </p:timing>
</p:sld>
</file>

<file path=ppt/theme/theme1.xml><?xml version="1.0" encoding="utf-8"?>
<a:theme xmlns:a="http://schemas.openxmlformats.org/drawingml/2006/main" name="Welcome back to school presentation">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chapter 11</Template>
  <TotalTime>0</TotalTime>
  <Words>607</Words>
  <Application>WPS Presentation</Application>
  <PresentationFormat>Widescreen</PresentationFormat>
  <Paragraphs>58</Paragraphs>
  <Slides>9</Slides>
  <Notes>8</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9</vt:i4>
      </vt:variant>
    </vt:vector>
  </HeadingPairs>
  <TitlesOfParts>
    <vt:vector size="20" baseType="lpstr">
      <vt:lpstr>Arial</vt:lpstr>
      <vt:lpstr>SimSun</vt:lpstr>
      <vt:lpstr>Wingdings</vt:lpstr>
      <vt:lpstr>Century Gothic</vt:lpstr>
      <vt:lpstr>Segoe Marker</vt:lpstr>
      <vt:lpstr>Segoe Print</vt:lpstr>
      <vt:lpstr>Microsoft YaHei</vt:lpstr>
      <vt:lpstr>Arial Unicode MS</vt:lpstr>
      <vt:lpstr>Calibri</vt:lpstr>
      <vt:lpstr>Mongolian Baiti</vt:lpstr>
      <vt:lpstr>Welcome back to school presentation</vt:lpstr>
      <vt:lpstr>The Human Eye and the Colorful World   Part 2 :power of accommodation</vt:lpstr>
      <vt:lpstr>POWER OF ACCOMODATION  </vt:lpstr>
      <vt:lpstr>DEFECTS OF VISION AND THEIR CORRECTION</vt:lpstr>
      <vt:lpstr>MYOPIA </vt:lpstr>
      <vt:lpstr>PowerPoint 演示文稿</vt:lpstr>
      <vt:lpstr>PowerPoint 演示文稿</vt:lpstr>
      <vt:lpstr>Hypermetropia  </vt:lpstr>
      <vt:lpstr>PowerPoint 演示文稿</vt:lpstr>
      <vt:lpstr> PRESBYOPIA </vt:lpstr>
    </vt:vector>
  </TitlesOfParts>
  <Company>HP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Human Eye and the Colourful World</dc:title>
  <dc:creator>stutibajpai10@gmail.com</dc:creator>
  <cp:lastModifiedBy>tenzi</cp:lastModifiedBy>
  <cp:revision>58</cp:revision>
  <dcterms:created xsi:type="dcterms:W3CDTF">2019-07-24T06:33:00Z</dcterms:created>
  <dcterms:modified xsi:type="dcterms:W3CDTF">2019-09-21T09:37:28Z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1033-11.2.0.8942</vt:lpwstr>
  </property>
</Properties>
</file>

<file path=docProps/thumbnail.jpeg>
</file>